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6"/>
  </p:notesMasterIdLst>
  <p:handoutMasterIdLst>
    <p:handoutMasterId r:id="rId37"/>
  </p:handoutMasterIdLst>
  <p:sldIdLst>
    <p:sldId id="273" r:id="rId5"/>
    <p:sldId id="325" r:id="rId6"/>
    <p:sldId id="334" r:id="rId7"/>
    <p:sldId id="336" r:id="rId8"/>
    <p:sldId id="326" r:id="rId9"/>
    <p:sldId id="327" r:id="rId10"/>
    <p:sldId id="328" r:id="rId11"/>
    <p:sldId id="329" r:id="rId12"/>
    <p:sldId id="315" r:id="rId13"/>
    <p:sldId id="275" r:id="rId14"/>
    <p:sldId id="295" r:id="rId15"/>
    <p:sldId id="337" r:id="rId16"/>
    <p:sldId id="330" r:id="rId17"/>
    <p:sldId id="323" r:id="rId18"/>
    <p:sldId id="424" r:id="rId19"/>
    <p:sldId id="324" r:id="rId20"/>
    <p:sldId id="309" r:id="rId21"/>
    <p:sldId id="292" r:id="rId22"/>
    <p:sldId id="331" r:id="rId23"/>
    <p:sldId id="287" r:id="rId24"/>
    <p:sldId id="288" r:id="rId25"/>
    <p:sldId id="322" r:id="rId26"/>
    <p:sldId id="332" r:id="rId27"/>
    <p:sldId id="321" r:id="rId28"/>
    <p:sldId id="339" r:id="rId29"/>
    <p:sldId id="285" r:id="rId30"/>
    <p:sldId id="284" r:id="rId31"/>
    <p:sldId id="314" r:id="rId32"/>
    <p:sldId id="286" r:id="rId33"/>
    <p:sldId id="297" r:id="rId34"/>
    <p:sldId id="296"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16FF"/>
    <a:srgbClr val="FFFFCC"/>
    <a:srgbClr val="BBDEBB"/>
    <a:srgbClr val="6A1EA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8" autoAdjust="0"/>
    <p:restoredTop sz="93919"/>
  </p:normalViewPr>
  <p:slideViewPr>
    <p:cSldViewPr>
      <p:cViewPr varScale="1">
        <p:scale>
          <a:sx n="63" d="100"/>
          <a:sy n="63" d="100"/>
        </p:scale>
        <p:origin x="1212" y="48"/>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83" d="100"/>
          <a:sy n="83" d="100"/>
        </p:scale>
        <p:origin x="-3792"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9B1DC33-E302-47B6-A7F4-DD3604010DED}" type="datetimeFigureOut">
              <a:rPr lang="en-US" smtClean="0"/>
              <a:t>11/3/2020</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612E3869-502C-40D4-BBB2-5FED1745F1C9}" type="slidenum">
              <a:rPr lang="en-US" smtClean="0"/>
              <a:t>‹#›</a:t>
            </a:fld>
            <a:endParaRPr lang="en-US"/>
          </a:p>
        </p:txBody>
      </p:sp>
    </p:spTree>
    <p:extLst>
      <p:ext uri="{BB962C8B-B14F-4D97-AF65-F5344CB8AC3E}">
        <p14:creationId xmlns:p14="http://schemas.microsoft.com/office/powerpoint/2010/main" val="41943950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8F01258-7284-4BD5-BCFA-A17DDEE3D3A5}" type="datetimeFigureOut">
              <a:rPr lang="en-US" smtClean="0"/>
              <a:t>11/3/2020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FC8DFE4-1F7B-4F34-A3D6-6CC5D40BE38F}" type="slidenum">
              <a:rPr lang="en-US" smtClean="0"/>
              <a:t>‹#›</a:t>
            </a:fld>
            <a:endParaRPr lang="en-US"/>
          </a:p>
        </p:txBody>
      </p:sp>
    </p:spTree>
    <p:extLst>
      <p:ext uri="{BB962C8B-B14F-4D97-AF65-F5344CB8AC3E}">
        <p14:creationId xmlns:p14="http://schemas.microsoft.com/office/powerpoint/2010/main" val="3336637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xfrm>
            <a:off x="1371600" y="1143000"/>
            <a:ext cx="4114800" cy="3086100"/>
          </a:xfrm>
          <a:ln/>
        </p:spPr>
      </p:sp>
      <p:sp>
        <p:nvSpPr>
          <p:cNvPr id="2253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a:latin typeface="Book Antiqua" panose="02040602050305030304" pitchFamily="18" charset="0"/>
              </a:rPr>
              <a:t>Inherently broad band device</a:t>
            </a:r>
          </a:p>
          <a:p>
            <a:pPr lvl="1"/>
            <a:r>
              <a:rPr lang="en-US" altLang="en-US">
                <a:latin typeface="Book Antiqua" panose="02040602050305030304" pitchFamily="18" charset="0"/>
              </a:rPr>
              <a:t>Astrophysical non-thermal spectra are characteristically broad band</a:t>
            </a:r>
          </a:p>
          <a:p>
            <a:pPr lvl="1"/>
            <a:r>
              <a:rPr lang="en-US" altLang="en-US">
                <a:latin typeface="Book Antiqua" panose="02040602050305030304" pitchFamily="18" charset="0"/>
              </a:rPr>
              <a:t>Astrophysical diagnostics (model discriminators) may/should benefit from understanding the energy dependence</a:t>
            </a:r>
          </a:p>
          <a:p>
            <a:endParaRPr lang="en-US" altLang="en-US"/>
          </a:p>
        </p:txBody>
      </p:sp>
    </p:spTree>
    <p:extLst>
      <p:ext uri="{BB962C8B-B14F-4D97-AF65-F5344CB8AC3E}">
        <p14:creationId xmlns:p14="http://schemas.microsoft.com/office/powerpoint/2010/main" val="3944952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C8DFE4-1F7B-4F34-A3D6-6CC5D40BE38F}" type="slidenum">
              <a:rPr lang="en-US" smtClean="0"/>
              <a:t>29</a:t>
            </a:fld>
            <a:endParaRPr lang="en-US"/>
          </a:p>
        </p:txBody>
      </p:sp>
    </p:spTree>
    <p:extLst>
      <p:ext uri="{BB962C8B-B14F-4D97-AF65-F5344CB8AC3E}">
        <p14:creationId xmlns:p14="http://schemas.microsoft.com/office/powerpoint/2010/main" val="3280812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FC8DFE4-1F7B-4F34-A3D6-6CC5D40BE38F}" type="slidenum">
              <a:rPr lang="en-US" smtClean="0"/>
              <a:t>30</a:t>
            </a:fld>
            <a:endParaRPr lang="en-US"/>
          </a:p>
        </p:txBody>
      </p:sp>
    </p:spTree>
    <p:extLst>
      <p:ext uri="{BB962C8B-B14F-4D97-AF65-F5344CB8AC3E}">
        <p14:creationId xmlns:p14="http://schemas.microsoft.com/office/powerpoint/2010/main" val="3794522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C8DFE4-1F7B-4F34-A3D6-6CC5D40BE38F}" type="slidenum">
              <a:rPr lang="en-US" smtClean="0"/>
              <a:t>9</a:t>
            </a:fld>
            <a:endParaRPr lang="en-US"/>
          </a:p>
        </p:txBody>
      </p:sp>
    </p:spTree>
    <p:extLst>
      <p:ext uri="{BB962C8B-B14F-4D97-AF65-F5344CB8AC3E}">
        <p14:creationId xmlns:p14="http://schemas.microsoft.com/office/powerpoint/2010/main" val="1631938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C8DFE4-1F7B-4F34-A3D6-6CC5D40BE38F}" type="slidenum">
              <a:rPr lang="en-US" smtClean="0"/>
              <a:t>10</a:t>
            </a:fld>
            <a:endParaRPr lang="en-US"/>
          </a:p>
        </p:txBody>
      </p:sp>
    </p:spTree>
    <p:extLst>
      <p:ext uri="{BB962C8B-B14F-4D97-AF65-F5344CB8AC3E}">
        <p14:creationId xmlns:p14="http://schemas.microsoft.com/office/powerpoint/2010/main" val="4284127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C8DFE4-1F7B-4F34-A3D6-6CC5D40BE38F}" type="slidenum">
              <a:rPr lang="en-US" smtClean="0"/>
              <a:t>13</a:t>
            </a:fld>
            <a:endParaRPr lang="en-US"/>
          </a:p>
        </p:txBody>
      </p:sp>
    </p:spTree>
    <p:extLst>
      <p:ext uri="{BB962C8B-B14F-4D97-AF65-F5344CB8AC3E}">
        <p14:creationId xmlns:p14="http://schemas.microsoft.com/office/powerpoint/2010/main" val="501994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C8DFE4-1F7B-4F34-A3D6-6CC5D40BE38F}" type="slidenum">
              <a:rPr lang="en-US" smtClean="0"/>
              <a:t>20</a:t>
            </a:fld>
            <a:endParaRPr lang="en-US"/>
          </a:p>
        </p:txBody>
      </p:sp>
    </p:spTree>
    <p:extLst>
      <p:ext uri="{BB962C8B-B14F-4D97-AF65-F5344CB8AC3E}">
        <p14:creationId xmlns:p14="http://schemas.microsoft.com/office/powerpoint/2010/main" val="1901228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C8DFE4-1F7B-4F34-A3D6-6CC5D40BE38F}" type="slidenum">
              <a:rPr lang="en-US" smtClean="0"/>
              <a:t>23</a:t>
            </a:fld>
            <a:endParaRPr lang="en-US"/>
          </a:p>
        </p:txBody>
      </p:sp>
    </p:spTree>
    <p:extLst>
      <p:ext uri="{BB962C8B-B14F-4D97-AF65-F5344CB8AC3E}">
        <p14:creationId xmlns:p14="http://schemas.microsoft.com/office/powerpoint/2010/main" val="3817711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FC8DFE4-1F7B-4F34-A3D6-6CC5D40BE38F}" type="slidenum">
              <a:rPr lang="en-US" smtClean="0"/>
              <a:t>26</a:t>
            </a:fld>
            <a:endParaRPr lang="en-US"/>
          </a:p>
        </p:txBody>
      </p:sp>
    </p:spTree>
    <p:extLst>
      <p:ext uri="{BB962C8B-B14F-4D97-AF65-F5344CB8AC3E}">
        <p14:creationId xmlns:p14="http://schemas.microsoft.com/office/powerpoint/2010/main" val="1011274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FC8DFE4-1F7B-4F34-A3D6-6CC5D40BE38F}" type="slidenum">
              <a:rPr lang="en-US" smtClean="0"/>
              <a:t>27</a:t>
            </a:fld>
            <a:endParaRPr lang="en-US"/>
          </a:p>
        </p:txBody>
      </p:sp>
    </p:spTree>
    <p:extLst>
      <p:ext uri="{BB962C8B-B14F-4D97-AF65-F5344CB8AC3E}">
        <p14:creationId xmlns:p14="http://schemas.microsoft.com/office/powerpoint/2010/main" val="788130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FC8DFE4-1F7B-4F34-A3D6-6CC5D40BE38F}" type="slidenum">
              <a:rPr lang="en-US" smtClean="0"/>
              <a:t>28</a:t>
            </a:fld>
            <a:endParaRPr lang="en-US"/>
          </a:p>
        </p:txBody>
      </p:sp>
    </p:spTree>
    <p:extLst>
      <p:ext uri="{BB962C8B-B14F-4D97-AF65-F5344CB8AC3E}">
        <p14:creationId xmlns:p14="http://schemas.microsoft.com/office/powerpoint/2010/main" val="2869376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a:lvl1pPr>
          </a:lstStyle>
          <a:p>
            <a:r>
              <a:rPr lang="en-US" dirty="0"/>
              <a:t>Click to edit Master title style</a:t>
            </a:r>
          </a:p>
        </p:txBody>
      </p:sp>
      <p:sp>
        <p:nvSpPr>
          <p:cNvPr id="3" name="Subtitle 2"/>
          <p:cNvSpPr>
            <a:spLocks noGrp="1"/>
          </p:cNvSpPr>
          <p:nvPr>
            <p:ph type="subTitle" idx="1" hasCustomPrompt="1"/>
          </p:nvPr>
        </p:nvSpPr>
        <p:spPr>
          <a:xfrm>
            <a:off x="1371600" y="3886200"/>
            <a:ext cx="6400800" cy="1752600"/>
          </a:xfrm>
        </p:spPr>
        <p:txBody>
          <a:bodyPr/>
          <a:lstStyle>
            <a:lvl1pPr marL="0" indent="0" algn="ctr">
              <a:buNone/>
              <a:defRPr baseline="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Presenter Name, Role, Affiliation</a:t>
            </a:r>
          </a:p>
        </p:txBody>
      </p:sp>
    </p:spTree>
    <p:extLst>
      <p:ext uri="{BB962C8B-B14F-4D97-AF65-F5344CB8AC3E}">
        <p14:creationId xmlns:p14="http://schemas.microsoft.com/office/powerpoint/2010/main" val="398603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89" y="990600"/>
            <a:ext cx="9094940" cy="5401023"/>
          </a:xfrm>
        </p:spPr>
        <p:txBody>
          <a:bodyPr/>
          <a:lstStyle>
            <a:lvl1pPr>
              <a:spcBef>
                <a:spcPts val="0"/>
              </a:spcBef>
              <a:defRPr sz="2400">
                <a:solidFill>
                  <a:schemeClr val="tx1"/>
                </a:solidFill>
              </a:defRPr>
            </a:lvl1pPr>
            <a:lvl2pPr>
              <a:spcBef>
                <a:spcPts val="0"/>
              </a:spcBef>
              <a:defRPr sz="2000">
                <a:solidFill>
                  <a:schemeClr val="tx1"/>
                </a:solidFill>
              </a:defRPr>
            </a:lvl2pPr>
            <a:lvl3pPr>
              <a:spcBef>
                <a:spcPts val="0"/>
              </a:spcBef>
              <a:defRPr sz="1800">
                <a:solidFill>
                  <a:schemeClr val="tx1"/>
                </a:solidFill>
              </a:defRPr>
            </a:lvl3pPr>
            <a:lvl4pPr>
              <a:spcBef>
                <a:spcPts val="0"/>
              </a:spcBef>
              <a:defRPr sz="1600">
                <a:solidFill>
                  <a:schemeClr val="tx1"/>
                </a:solidFill>
              </a:defRPr>
            </a:lvl4pPr>
            <a:lvl5pPr>
              <a:spcBef>
                <a:spcPts val="0"/>
              </a:spcBef>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a:extLst>
              <a:ext uri="{FF2B5EF4-FFF2-40B4-BE49-F238E27FC236}">
                <a16:creationId xmlns:a16="http://schemas.microsoft.com/office/drawing/2014/main" id="{86A7760B-073F-0242-801F-AA29B6B9DD25}"/>
              </a:ext>
            </a:extLst>
          </p:cNvPr>
          <p:cNvCxnSpPr>
            <a:cxnSpLocks/>
          </p:cNvCxnSpPr>
          <p:nvPr userDrawn="1"/>
        </p:nvCxnSpPr>
        <p:spPr>
          <a:xfrm>
            <a:off x="0" y="990600"/>
            <a:ext cx="91137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5506DA5E-258E-E64D-9F1B-06EF839E4159}"/>
              </a:ext>
            </a:extLst>
          </p:cNvPr>
          <p:cNvSpPr>
            <a:spLocks noGrp="1"/>
          </p:cNvSpPr>
          <p:nvPr>
            <p:ph type="title"/>
          </p:nvPr>
        </p:nvSpPr>
        <p:spPr/>
        <p:txBody>
          <a:bodyPr/>
          <a:lstStyle/>
          <a:p>
            <a:r>
              <a:rPr lang="en-US"/>
              <a:t>Click to edit Master title style</a:t>
            </a:r>
          </a:p>
        </p:txBody>
      </p:sp>
      <p:sp>
        <p:nvSpPr>
          <p:cNvPr id="6" name="Footer Placeholder 5">
            <a:extLst>
              <a:ext uri="{FF2B5EF4-FFF2-40B4-BE49-F238E27FC236}">
                <a16:creationId xmlns:a16="http://schemas.microsoft.com/office/drawing/2014/main" id="{200CC443-70D3-5B42-9899-7A459E4F26AC}"/>
              </a:ext>
            </a:extLst>
          </p:cNvPr>
          <p:cNvSpPr>
            <a:spLocks noGrp="1"/>
          </p:cNvSpPr>
          <p:nvPr>
            <p:ph type="ftr" sz="quarter" idx="10"/>
          </p:nvPr>
        </p:nvSpPr>
        <p:spPr>
          <a:xfrm>
            <a:off x="8001000" y="6391623"/>
            <a:ext cx="914400" cy="365125"/>
          </a:xfrm>
        </p:spPr>
        <p:txBody>
          <a:bodyPr/>
          <a:lstStyle/>
          <a:p>
            <a:pPr algn="r"/>
            <a:r>
              <a:rPr lang="en-US" dirty="0"/>
              <a:t>Chart </a:t>
            </a:r>
            <a:fld id="{E20536AE-A1B5-1A42-AF97-DEDE1356BBB4}" type="slidenum">
              <a:rPr lang="en-US" smtClean="0"/>
              <a:pPr algn="r"/>
              <a:t>‹#›</a:t>
            </a:fld>
            <a:endParaRPr lang="en-US" dirty="0"/>
          </a:p>
        </p:txBody>
      </p:sp>
    </p:spTree>
    <p:extLst>
      <p:ext uri="{BB962C8B-B14F-4D97-AF65-F5344CB8AC3E}">
        <p14:creationId xmlns:p14="http://schemas.microsoft.com/office/powerpoint/2010/main" val="41502014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age">
    <p:bg>
      <p:bgPr>
        <a:solidFill>
          <a:schemeClr val="tx2">
            <a:lumMod val="20000"/>
            <a:lumOff val="8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9E67F5D-055F-9B4A-A74B-964A41FD7C82}"/>
              </a:ext>
            </a:extLst>
          </p:cNvPr>
          <p:cNvCxnSpPr>
            <a:cxnSpLocks/>
          </p:cNvCxnSpPr>
          <p:nvPr userDrawn="1"/>
        </p:nvCxnSpPr>
        <p:spPr>
          <a:xfrm>
            <a:off x="0" y="990600"/>
            <a:ext cx="91137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5">
            <a:extLst>
              <a:ext uri="{FF2B5EF4-FFF2-40B4-BE49-F238E27FC236}">
                <a16:creationId xmlns:a16="http://schemas.microsoft.com/office/drawing/2014/main" id="{4E736BF2-08DF-2D48-883F-B94A7F29BDFF}"/>
              </a:ext>
            </a:extLst>
          </p:cNvPr>
          <p:cNvSpPr>
            <a:spLocks noGrp="1"/>
          </p:cNvSpPr>
          <p:nvPr>
            <p:ph type="ftr" sz="quarter" idx="10"/>
          </p:nvPr>
        </p:nvSpPr>
        <p:spPr>
          <a:xfrm>
            <a:off x="8001000" y="6391623"/>
            <a:ext cx="914400" cy="365125"/>
          </a:xfrm>
        </p:spPr>
        <p:txBody>
          <a:bodyPr/>
          <a:lstStyle/>
          <a:p>
            <a:pPr algn="r"/>
            <a:r>
              <a:rPr lang="en-US" dirty="0"/>
              <a:t>Chart </a:t>
            </a:r>
            <a:fld id="{E20536AE-A1B5-1A42-AF97-DEDE1356BBB4}" type="slidenum">
              <a:rPr lang="en-US" smtClean="0"/>
              <a:pPr algn="r"/>
              <a:t>‹#›</a:t>
            </a:fld>
            <a:endParaRPr lang="en-US" dirty="0"/>
          </a:p>
        </p:txBody>
      </p:sp>
    </p:spTree>
    <p:extLst>
      <p:ext uri="{BB962C8B-B14F-4D97-AF65-F5344CB8AC3E}">
        <p14:creationId xmlns:p14="http://schemas.microsoft.com/office/powerpoint/2010/main" val="150034183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5">
            <a:alphaModFix amt="35000"/>
            <a:lum/>
          </a:blip>
          <a:srcRect/>
          <a:stretch>
            <a:fillRect t="-36000" b="-3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7700" y="-7960"/>
            <a:ext cx="7586028" cy="914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76199" y="1074717"/>
            <a:ext cx="9037529" cy="530894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 name="Group 9"/>
          <p:cNvGrpSpPr/>
          <p:nvPr userDrawn="1"/>
        </p:nvGrpSpPr>
        <p:grpSpPr>
          <a:xfrm>
            <a:off x="76200" y="-7960"/>
            <a:ext cx="1419896" cy="914444"/>
            <a:chOff x="386772" y="381000"/>
            <a:chExt cx="1419896" cy="914444"/>
          </a:xfrm>
        </p:grpSpPr>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66800" y="381000"/>
              <a:ext cx="739868" cy="914444"/>
            </a:xfrm>
            <a:prstGeom prst="rect">
              <a:avLst/>
            </a:prstGeom>
          </p:spPr>
        </p:pic>
        <p:pic>
          <p:nvPicPr>
            <p:cNvPr id="9" name="Picture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86772" y="397626"/>
              <a:ext cx="648424" cy="881192"/>
            </a:xfrm>
            <a:prstGeom prst="rect">
              <a:avLst/>
            </a:prstGeom>
          </p:spPr>
        </p:pic>
      </p:grpSp>
      <p:cxnSp>
        <p:nvCxnSpPr>
          <p:cNvPr id="12" name="Straight Connector 11"/>
          <p:cNvCxnSpPr>
            <a:cxnSpLocks/>
          </p:cNvCxnSpPr>
          <p:nvPr userDrawn="1"/>
        </p:nvCxnSpPr>
        <p:spPr>
          <a:xfrm>
            <a:off x="0" y="990600"/>
            <a:ext cx="911372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D3C5F7CB-C303-7144-A991-4F3AF4E736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Chart ‹#›</a:t>
            </a:r>
          </a:p>
        </p:txBody>
      </p:sp>
    </p:spTree>
    <p:extLst>
      <p:ext uri="{BB962C8B-B14F-4D97-AF65-F5344CB8AC3E}">
        <p14:creationId xmlns:p14="http://schemas.microsoft.com/office/powerpoint/2010/main" val="272306504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5" r:id="rId3"/>
  </p:sldLayoutIdLst>
  <p:hf hdr="0" ftr="0" dt="0"/>
  <p:txStyles>
    <p:titleStyle>
      <a:lvl1pPr algn="ctr" defTabSz="914400" rtl="0" eaLnBrk="1" latinLnBrk="0" hangingPunct="1">
        <a:spcBef>
          <a:spcPct val="0"/>
        </a:spcBef>
        <a:buNone/>
        <a:defRPr sz="3200" b="1" kern="1200">
          <a:solidFill>
            <a:schemeClr val="bg1"/>
          </a:solidFill>
          <a:latin typeface="+mj-lt"/>
          <a:ea typeface="+mj-ea"/>
          <a:cs typeface="+mj-cs"/>
        </a:defRPr>
      </a:lvl1pPr>
    </p:titleStyle>
    <p:bodyStyle>
      <a:lvl1pPr marL="228600" indent="-228600" algn="l" defTabSz="914400" rtl="0" eaLnBrk="1" latinLnBrk="0" hangingPunct="1">
        <a:spcBef>
          <a:spcPct val="20000"/>
        </a:spcBef>
        <a:buFont typeface="Wingdings" panose="05000000000000000000" pitchFamily="2" charset="2"/>
        <a:buChar char="§"/>
        <a:defRPr sz="2800" b="1" kern="1200">
          <a:solidFill>
            <a:schemeClr val="bg1"/>
          </a:solidFill>
          <a:latin typeface="+mn-lt"/>
          <a:ea typeface="+mn-ea"/>
          <a:cs typeface="+mn-cs"/>
        </a:defRPr>
      </a:lvl1pPr>
      <a:lvl2pPr marL="457200" indent="-228600" algn="l" defTabSz="914400" rtl="0" eaLnBrk="1" latinLnBrk="0" hangingPunct="1">
        <a:spcBef>
          <a:spcPct val="20000"/>
        </a:spcBef>
        <a:buFont typeface="Arial" panose="020B0604020202020204" pitchFamily="34" charset="0"/>
        <a:buChar char="•"/>
        <a:defRPr sz="2400" kern="1200">
          <a:solidFill>
            <a:schemeClr val="bg1"/>
          </a:solidFill>
          <a:latin typeface="+mn-lt"/>
          <a:ea typeface="+mn-ea"/>
          <a:cs typeface="+mn-cs"/>
        </a:defRPr>
      </a:lvl2pPr>
      <a:lvl3pPr marL="685800" indent="-228600" algn="l" defTabSz="914400" rtl="0" eaLnBrk="1" latinLnBrk="0" hangingPunct="1">
        <a:spcBef>
          <a:spcPct val="20000"/>
        </a:spcBef>
        <a:buFont typeface="Calibri" panose="020F0502020204030204" pitchFamily="34" charset="0"/>
        <a:buChar char="–"/>
        <a:defRPr sz="2000" kern="1200">
          <a:solidFill>
            <a:schemeClr val="bg1"/>
          </a:solidFill>
          <a:latin typeface="+mn-lt"/>
          <a:ea typeface="+mn-ea"/>
          <a:cs typeface="+mn-cs"/>
        </a:defRPr>
      </a:lvl3pPr>
      <a:lvl4pPr marL="914400" indent="-228600" algn="l" defTabSz="914400" rtl="0" eaLnBrk="1" latinLnBrk="0" hangingPunct="1">
        <a:spcBef>
          <a:spcPct val="20000"/>
        </a:spcBef>
        <a:buFont typeface="Calibri" panose="020F0502020204030204" pitchFamily="34" charset="0"/>
        <a:buChar char="◦"/>
        <a:defRPr sz="1800" kern="1200">
          <a:solidFill>
            <a:schemeClr val="bg1"/>
          </a:solidFill>
          <a:latin typeface="+mn-lt"/>
          <a:ea typeface="+mn-ea"/>
          <a:cs typeface="+mn-cs"/>
        </a:defRPr>
      </a:lvl4pPr>
      <a:lvl5pPr marL="1143000" indent="-228600" algn="l" defTabSz="914400" rtl="0" eaLnBrk="1" latinLnBrk="0" hangingPunct="1">
        <a:spcBef>
          <a:spcPct val="20000"/>
        </a:spcBef>
        <a:buFont typeface="Arial" panose="020B0604020202020204" pitchFamily="34" charset="0"/>
        <a:buChar char="·"/>
        <a:defRPr sz="1800" i="1"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emf"/><Relationship Id="rId7" Type="http://schemas.openxmlformats.org/officeDocument/2006/relationships/image" Target="../media/image2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190750"/>
            <a:ext cx="7772400" cy="1619250"/>
          </a:xfrm>
        </p:spPr>
        <p:txBody>
          <a:bodyPr>
            <a:normAutofit/>
          </a:bodyPr>
          <a:lstStyle/>
          <a:p>
            <a:r>
              <a:rPr lang="en-US" sz="3600" i="1" dirty="0"/>
              <a:t>The Imaging X-ray Polarimetry Explorer</a:t>
            </a:r>
            <a:br>
              <a:rPr lang="en-US" dirty="0"/>
            </a:br>
            <a:endParaRPr lang="en-US" dirty="0"/>
          </a:p>
        </p:txBody>
      </p:sp>
      <p:sp>
        <p:nvSpPr>
          <p:cNvPr id="8" name="Subtitle 7"/>
          <p:cNvSpPr>
            <a:spLocks noGrp="1"/>
          </p:cNvSpPr>
          <p:nvPr>
            <p:ph type="subTitle" idx="1"/>
          </p:nvPr>
        </p:nvSpPr>
        <p:spPr>
          <a:xfrm>
            <a:off x="0" y="3886200"/>
            <a:ext cx="9144000" cy="2514600"/>
          </a:xfrm>
        </p:spPr>
        <p:txBody>
          <a:bodyPr>
            <a:normAutofit/>
          </a:bodyPr>
          <a:lstStyle/>
          <a:p>
            <a:r>
              <a:rPr lang="en-US" sz="2900" dirty="0">
                <a:solidFill>
                  <a:schemeClr val="bg1"/>
                </a:solidFill>
              </a:rPr>
              <a:t>Martin C. Weisskopf</a:t>
            </a:r>
          </a:p>
          <a:p>
            <a:r>
              <a:rPr lang="en-US" sz="2900" dirty="0">
                <a:solidFill>
                  <a:schemeClr val="bg1"/>
                </a:solidFill>
              </a:rPr>
              <a:t>NASA Marshall Space Flight Center</a:t>
            </a:r>
          </a:p>
          <a:p>
            <a:r>
              <a:rPr lang="en-US" sz="2000" dirty="0">
                <a:solidFill>
                  <a:schemeClr val="bg1"/>
                </a:solidFill>
              </a:rPr>
              <a:t>Presentation to Caltech</a:t>
            </a:r>
          </a:p>
          <a:p>
            <a:r>
              <a:rPr lang="en-US" sz="2000" dirty="0">
                <a:solidFill>
                  <a:schemeClr val="bg1"/>
                </a:solidFill>
              </a:rPr>
              <a:t>November 4, 2020</a:t>
            </a:r>
          </a:p>
          <a:p>
            <a:r>
              <a:rPr lang="en-US" sz="2000" dirty="0">
                <a:solidFill>
                  <a:schemeClr val="bg1"/>
                </a:solidFill>
              </a:rPr>
              <a:t> </a:t>
            </a: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1935835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6321A1-6757-F84F-AC5B-8FBED1E79BF1}"/>
              </a:ext>
            </a:extLst>
          </p:cNvPr>
          <p:cNvSpPr>
            <a:spLocks noGrp="1"/>
          </p:cNvSpPr>
          <p:nvPr>
            <p:ph type="title" idx="4294967295"/>
          </p:nvPr>
        </p:nvSpPr>
        <p:spPr>
          <a:xfrm>
            <a:off x="1554480" y="-7938"/>
            <a:ext cx="7589520" cy="998538"/>
          </a:xfrm>
        </p:spPr>
        <p:txBody>
          <a:bodyPr/>
          <a:lstStyle/>
          <a:p>
            <a:r>
              <a:rPr lang="en-US" i="1" dirty="0">
                <a:solidFill>
                  <a:schemeClr val="tx1"/>
                </a:solidFill>
              </a:rPr>
              <a:t>The IXPE Team</a:t>
            </a:r>
          </a:p>
        </p:txBody>
      </p:sp>
      <p:pic>
        <p:nvPicPr>
          <p:cNvPr id="4" name="Picture 3">
            <a:extLst>
              <a:ext uri="{FF2B5EF4-FFF2-40B4-BE49-F238E27FC236}">
                <a16:creationId xmlns:a16="http://schemas.microsoft.com/office/drawing/2014/main" id="{6830C073-F0CD-254D-80EE-3D3FCD786E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319585"/>
            <a:ext cx="8229600" cy="4819253"/>
          </a:xfrm>
          <a:prstGeom prst="rect">
            <a:avLst/>
          </a:prstGeom>
        </p:spPr>
      </p:pic>
      <p:sp>
        <p:nvSpPr>
          <p:cNvPr id="2" name="TextBox 1"/>
          <p:cNvSpPr txBox="1"/>
          <p:nvPr/>
        </p:nvSpPr>
        <p:spPr>
          <a:xfrm>
            <a:off x="0" y="6019800"/>
            <a:ext cx="9144000" cy="400110"/>
          </a:xfrm>
          <a:prstGeom prst="rect">
            <a:avLst/>
          </a:prstGeom>
          <a:noFill/>
        </p:spPr>
        <p:txBody>
          <a:bodyPr wrap="square" rtlCol="0">
            <a:spAutoFit/>
          </a:bodyPr>
          <a:lstStyle/>
          <a:p>
            <a:pPr algn="ctr"/>
            <a:r>
              <a:rPr lang="en-US" sz="2000" b="1" dirty="0"/>
              <a:t>SAT currently comprises &gt; 90 scientists from 12 countries</a:t>
            </a:r>
          </a:p>
        </p:txBody>
      </p:sp>
    </p:spTree>
    <p:extLst>
      <p:ext uri="{BB962C8B-B14F-4D97-AF65-F5344CB8AC3E}">
        <p14:creationId xmlns:p14="http://schemas.microsoft.com/office/powerpoint/2010/main" val="3545200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90472" y="-7961"/>
            <a:ext cx="7653528" cy="998559"/>
          </a:xfrm>
        </p:spPr>
        <p:txBody>
          <a:bodyPr/>
          <a:lstStyle/>
          <a:p>
            <a:r>
              <a:rPr lang="en-US" i="1" dirty="0">
                <a:solidFill>
                  <a:schemeClr val="tx1"/>
                </a:solidFill>
              </a:rPr>
              <a:t>Mission Description</a:t>
            </a:r>
          </a:p>
        </p:txBody>
      </p:sp>
      <p:sp>
        <p:nvSpPr>
          <p:cNvPr id="2" name="TextBox 1"/>
          <p:cNvSpPr txBox="1"/>
          <p:nvPr/>
        </p:nvSpPr>
        <p:spPr>
          <a:xfrm>
            <a:off x="0" y="990600"/>
            <a:ext cx="9144000" cy="5693866"/>
          </a:xfrm>
          <a:prstGeom prst="rect">
            <a:avLst/>
          </a:prstGeom>
          <a:noFill/>
        </p:spPr>
        <p:txBody>
          <a:bodyPr wrap="square" rtlCol="0">
            <a:spAutoFit/>
          </a:bodyPr>
          <a:lstStyle/>
          <a:p>
            <a:pPr marL="342900" indent="-342900">
              <a:buFont typeface="Arial" panose="020B0604020202020204" pitchFamily="34" charset="0"/>
              <a:buChar char="•"/>
            </a:pPr>
            <a:r>
              <a:rPr lang="en-US" sz="2400" b="1" dirty="0"/>
              <a:t>Launch Fall 2021 on a Falcon 9 from KSC</a:t>
            </a:r>
          </a:p>
          <a:p>
            <a:pPr marL="342900" indent="-342900">
              <a:buFont typeface="Arial" panose="020B0604020202020204" pitchFamily="34" charset="0"/>
              <a:buChar char="•"/>
            </a:pPr>
            <a:r>
              <a:rPr lang="en-US" sz="2400" b="1" dirty="0"/>
              <a:t>600-km circular orbit at a nominal 0</a:t>
            </a:r>
            <a:r>
              <a:rPr lang="en-US" sz="2400" b="1" dirty="0">
                <a:sym typeface="Symbol" panose="05050102010706020507" pitchFamily="18" charset="2"/>
              </a:rPr>
              <a:t> inclination</a:t>
            </a:r>
          </a:p>
          <a:p>
            <a:pPr marL="342900" indent="-342900">
              <a:buFont typeface="Arial" panose="020B0604020202020204" pitchFamily="34" charset="0"/>
              <a:buChar char="•"/>
            </a:pPr>
            <a:r>
              <a:rPr lang="en-US" sz="2400" b="1" dirty="0">
                <a:sym typeface="Symbol" panose="05050102010706020507" pitchFamily="18" charset="2"/>
              </a:rPr>
              <a:t>2-year baseline mission, optional extension with GO program </a:t>
            </a:r>
          </a:p>
          <a:p>
            <a:pPr marL="342900" indent="-342900">
              <a:buFont typeface="Arial" panose="020B0604020202020204" pitchFamily="34" charset="0"/>
              <a:buChar char="•"/>
            </a:pPr>
            <a:r>
              <a:rPr lang="en-US" sz="2400" b="1" dirty="0">
                <a:sym typeface="Symbol" panose="05050102010706020507" pitchFamily="18" charset="2"/>
              </a:rPr>
              <a:t>Point and stare (with dither) at pre-selected targets</a:t>
            </a:r>
          </a:p>
          <a:p>
            <a:pPr marL="342900" indent="-342900">
              <a:buFont typeface="Arial" panose="020B0604020202020204" pitchFamily="34" charset="0"/>
              <a:buChar char="•"/>
            </a:pPr>
            <a:r>
              <a:rPr lang="en-US" sz="2400" b="1" dirty="0">
                <a:sym typeface="Symbol" panose="05050102010706020507" pitchFamily="18" charset="2"/>
              </a:rPr>
              <a:t>Malindi ground station - primary (Singapore - secondary)</a:t>
            </a:r>
          </a:p>
          <a:p>
            <a:pPr marL="342900" indent="-342900">
              <a:buFont typeface="Arial" panose="020B0604020202020204" pitchFamily="34" charset="0"/>
              <a:buChar char="•"/>
            </a:pPr>
            <a:r>
              <a:rPr lang="en-US" sz="2400" b="1" dirty="0">
                <a:sym typeface="Symbol" panose="05050102010706020507" pitchFamily="18" charset="2"/>
              </a:rPr>
              <a:t>Mission Operations Center (MOC) at the University of Colorado, Laboratory for Atmospheric and Space Physics (LASP)</a:t>
            </a:r>
          </a:p>
          <a:p>
            <a:pPr marL="342900" indent="-342900">
              <a:buFont typeface="Arial" panose="020B0604020202020204" pitchFamily="34" charset="0"/>
              <a:buChar char="•"/>
            </a:pPr>
            <a:r>
              <a:rPr lang="en-US" sz="2400" b="1" dirty="0">
                <a:sym typeface="Symbol" panose="05050102010706020507" pitchFamily="18" charset="2"/>
              </a:rPr>
              <a:t>Sciences Operations Center (SOC) at MSFC</a:t>
            </a:r>
          </a:p>
          <a:p>
            <a:pPr marL="342900" indent="-342900">
              <a:buFont typeface="Arial" panose="020B0604020202020204" pitchFamily="34" charset="0"/>
              <a:buChar char="•"/>
            </a:pPr>
            <a:r>
              <a:rPr lang="en-US" sz="2400" b="1" dirty="0">
                <a:sym typeface="Symbol" panose="05050102010706020507" pitchFamily="18" charset="2"/>
              </a:rPr>
              <a:t>Data archiving at NASA’s HEASARC</a:t>
            </a:r>
          </a:p>
          <a:p>
            <a:pPr marL="800100" lvl="1" indent="-342900">
              <a:buFont typeface="Arial" panose="020B0604020202020204" pitchFamily="34" charset="0"/>
              <a:buChar char="•"/>
            </a:pPr>
            <a:r>
              <a:rPr lang="en-US" b="1" dirty="0"/>
              <a:t>During the first 3 months of the mission, including one month of orbital checkout, all IXPE data shall be made publicly available at the HEASARC within 30 days of the end of an observation, which is defined as when data for 90% of the scheduled observation time are received by the MOC. </a:t>
            </a:r>
          </a:p>
          <a:p>
            <a:pPr marL="800100" lvl="1" indent="-342900">
              <a:buFont typeface="Arial" panose="020B0604020202020204" pitchFamily="34" charset="0"/>
              <a:buChar char="•"/>
            </a:pPr>
            <a:r>
              <a:rPr lang="en-US" b="1" dirty="0"/>
              <a:t>After the first 3 months of the mission, data shall be made available to the HEASARC within 1 week of the end of an observation, which is defined as when data for 90% of the scheduled observation time are received by the </a:t>
            </a:r>
            <a:r>
              <a:rPr lang="en-US" sz="2000" b="1" dirty="0"/>
              <a:t>MOC.</a:t>
            </a:r>
          </a:p>
          <a:p>
            <a:pPr marL="800100" lvl="1" indent="-342900">
              <a:buFont typeface="Arial" panose="020B0604020202020204" pitchFamily="34" charset="0"/>
              <a:buChar char="•"/>
            </a:pPr>
            <a:endParaRPr lang="en-US" sz="2000" b="1" dirty="0"/>
          </a:p>
        </p:txBody>
      </p:sp>
    </p:spTree>
    <p:extLst>
      <p:ext uri="{BB962C8B-B14F-4D97-AF65-F5344CB8AC3E}">
        <p14:creationId xmlns:p14="http://schemas.microsoft.com/office/powerpoint/2010/main" val="391949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FC8F1620-6744-124E-B4BF-6E0B54D75DA2}"/>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0980" b="62917"/>
          <a:stretch/>
        </p:blipFill>
        <p:spPr>
          <a:xfrm>
            <a:off x="228600" y="3629054"/>
            <a:ext cx="2489886" cy="2543146"/>
          </a:xfrm>
          <a:prstGeom prst="rect">
            <a:avLst/>
          </a:prstGeom>
        </p:spPr>
      </p:pic>
      <p:sp>
        <p:nvSpPr>
          <p:cNvPr id="2" name="Title 1"/>
          <p:cNvSpPr>
            <a:spLocks noGrp="1"/>
          </p:cNvSpPr>
          <p:nvPr>
            <p:ph type="title"/>
          </p:nvPr>
        </p:nvSpPr>
        <p:spPr>
          <a:xfrm>
            <a:off x="1527700" y="-7961"/>
            <a:ext cx="7586028" cy="998559"/>
          </a:xfrm>
        </p:spPr>
        <p:txBody>
          <a:bodyPr/>
          <a:lstStyle/>
          <a:p>
            <a:r>
              <a:rPr lang="en-US" i="1" dirty="0">
                <a:solidFill>
                  <a:schemeClr val="tx1"/>
                </a:solidFill>
              </a:rPr>
              <a:t>Shield and Collimator Suppress Background</a:t>
            </a:r>
          </a:p>
        </p:txBody>
      </p:sp>
      <p:grpSp>
        <p:nvGrpSpPr>
          <p:cNvPr id="6" name="Group 5"/>
          <p:cNvGrpSpPr/>
          <p:nvPr/>
        </p:nvGrpSpPr>
        <p:grpSpPr>
          <a:xfrm>
            <a:off x="1089507" y="1676400"/>
            <a:ext cx="8054494" cy="3124201"/>
            <a:chOff x="990601" y="2426042"/>
            <a:chExt cx="8138997" cy="3002826"/>
          </a:xfrm>
        </p:grpSpPr>
        <p:sp>
          <p:nvSpPr>
            <p:cNvPr id="8" name="TextBox 7"/>
            <p:cNvSpPr txBox="1"/>
            <p:nvPr/>
          </p:nvSpPr>
          <p:spPr>
            <a:xfrm>
              <a:off x="2815642" y="4748483"/>
              <a:ext cx="914400" cy="68038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rPr>
                <a:t>X-ray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rPr>
                <a:t>Shield</a:t>
              </a:r>
            </a:p>
          </p:txBody>
        </p:sp>
        <p:sp>
          <p:nvSpPr>
            <p:cNvPr id="9" name="Moon 8"/>
            <p:cNvSpPr/>
            <p:nvPr/>
          </p:nvSpPr>
          <p:spPr>
            <a:xfrm flipH="1">
              <a:off x="6582730" y="3514374"/>
              <a:ext cx="90347" cy="482183"/>
            </a:xfrm>
            <a:prstGeom prst="moon">
              <a:avLst>
                <a:gd name="adj" fmla="val 72362"/>
              </a:avLst>
            </a:prstGeom>
            <a:solidFill>
              <a:srgbClr val="FF0000"/>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 name="Rectangle 9"/>
            <p:cNvSpPr/>
            <p:nvPr/>
          </p:nvSpPr>
          <p:spPr>
            <a:xfrm>
              <a:off x="1475528" y="3312942"/>
              <a:ext cx="415893" cy="128016"/>
            </a:xfrm>
            <a:prstGeom prst="rect">
              <a:avLst/>
            </a:prstGeom>
            <a:solidFill>
              <a:srgbClr val="4F81BD">
                <a:lumMod val="20000"/>
                <a:lumOff val="80000"/>
              </a:srgbClr>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 name="Can 10"/>
            <p:cNvSpPr/>
            <p:nvPr/>
          </p:nvSpPr>
          <p:spPr>
            <a:xfrm rot="5400000" flipH="1">
              <a:off x="5797069" y="3145402"/>
              <a:ext cx="457200" cy="1200396"/>
            </a:xfrm>
            <a:prstGeom prst="can">
              <a:avLst>
                <a:gd name="adj" fmla="val 15095"/>
              </a:avLst>
            </a:prstGeom>
            <a:solidFill>
              <a:srgbClr val="4F81BD">
                <a:lumMod val="20000"/>
                <a:lumOff val="80000"/>
              </a:srgbClr>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 name="Rectangle 11"/>
            <p:cNvSpPr>
              <a:spLocks/>
            </p:cNvSpPr>
            <p:nvPr/>
          </p:nvSpPr>
          <p:spPr>
            <a:xfrm rot="16200000">
              <a:off x="976818" y="3127037"/>
              <a:ext cx="512493" cy="484928"/>
            </a:xfrm>
            <a:prstGeom prst="rect">
              <a:avLst/>
            </a:prstGeom>
            <a:solidFill>
              <a:srgbClr val="4F81BD">
                <a:lumMod val="20000"/>
                <a:lumOff val="80000"/>
              </a:srgbClr>
            </a:solidFill>
            <a:ln w="254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cxnSp>
          <p:nvCxnSpPr>
            <p:cNvPr id="13" name="Straight Connector 12"/>
            <p:cNvCxnSpPr/>
            <p:nvPr/>
          </p:nvCxnSpPr>
          <p:spPr>
            <a:xfrm>
              <a:off x="1037336" y="3369501"/>
              <a:ext cx="6858000" cy="0"/>
            </a:xfrm>
            <a:prstGeom prst="line">
              <a:avLst/>
            </a:prstGeom>
            <a:noFill/>
            <a:ln w="3175" cap="flat" cmpd="sng" algn="ctr">
              <a:solidFill>
                <a:sysClr val="windowText" lastClr="000000"/>
              </a:solidFill>
              <a:prstDash val="dash"/>
            </a:ln>
            <a:effectLst/>
          </p:spPr>
        </p:cxnSp>
        <p:sp>
          <p:nvSpPr>
            <p:cNvPr id="14" name="Can 13"/>
            <p:cNvSpPr/>
            <p:nvPr/>
          </p:nvSpPr>
          <p:spPr>
            <a:xfrm rot="5400000" flipH="1">
              <a:off x="5807901" y="3235011"/>
              <a:ext cx="318262" cy="1083122"/>
            </a:xfrm>
            <a:prstGeom prst="can">
              <a:avLst>
                <a:gd name="adj" fmla="val 2016"/>
              </a:avLst>
            </a:prstGeom>
            <a:solidFill>
              <a:sysClr val="windowText" lastClr="000000"/>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cxnSp>
          <p:nvCxnSpPr>
            <p:cNvPr id="15" name="Straight Connector 14"/>
            <p:cNvCxnSpPr>
              <a:stCxn id="12" idx="0"/>
            </p:cNvCxnSpPr>
            <p:nvPr/>
          </p:nvCxnSpPr>
          <p:spPr>
            <a:xfrm flipV="1">
              <a:off x="990601" y="3003450"/>
              <a:ext cx="6173565" cy="366051"/>
            </a:xfrm>
            <a:prstGeom prst="line">
              <a:avLst/>
            </a:prstGeom>
            <a:noFill/>
            <a:ln w="12700" cap="flat" cmpd="sng" algn="ctr">
              <a:solidFill>
                <a:srgbClr val="FF0000"/>
              </a:solidFill>
              <a:prstDash val="solid"/>
            </a:ln>
            <a:effectLst/>
          </p:spPr>
        </p:cxnSp>
        <p:cxnSp>
          <p:nvCxnSpPr>
            <p:cNvPr id="16" name="Straight Arrow Connector 15"/>
            <p:cNvCxnSpPr/>
            <p:nvPr/>
          </p:nvCxnSpPr>
          <p:spPr>
            <a:xfrm flipH="1">
              <a:off x="6873803" y="2960981"/>
              <a:ext cx="822960" cy="60163"/>
            </a:xfrm>
            <a:prstGeom prst="straightConnector1">
              <a:avLst/>
            </a:prstGeom>
            <a:noFill/>
            <a:ln w="12700" cap="flat" cmpd="sng" algn="ctr">
              <a:solidFill>
                <a:srgbClr val="FF0000"/>
              </a:solidFill>
              <a:prstDash val="solid"/>
              <a:tailEnd type="triangle"/>
            </a:ln>
            <a:effectLst/>
          </p:spPr>
        </p:cxnSp>
        <p:cxnSp>
          <p:nvCxnSpPr>
            <p:cNvPr id="17" name="Straight Connector 16"/>
            <p:cNvCxnSpPr/>
            <p:nvPr/>
          </p:nvCxnSpPr>
          <p:spPr>
            <a:xfrm flipV="1">
              <a:off x="6568471" y="3572855"/>
              <a:ext cx="1280160" cy="6150"/>
            </a:xfrm>
            <a:prstGeom prst="line">
              <a:avLst/>
            </a:prstGeom>
            <a:noFill/>
            <a:ln w="12700" cap="flat" cmpd="sng" algn="ctr">
              <a:solidFill>
                <a:srgbClr val="9BBB59">
                  <a:lumMod val="50000"/>
                </a:srgbClr>
              </a:solidFill>
              <a:prstDash val="solid"/>
            </a:ln>
            <a:effectLst/>
          </p:spPr>
        </p:cxnSp>
        <p:cxnSp>
          <p:nvCxnSpPr>
            <p:cNvPr id="18" name="Straight Arrow Connector 17"/>
            <p:cNvCxnSpPr/>
            <p:nvPr/>
          </p:nvCxnSpPr>
          <p:spPr>
            <a:xfrm flipH="1">
              <a:off x="7271787" y="3570312"/>
              <a:ext cx="434452" cy="880"/>
            </a:xfrm>
            <a:prstGeom prst="straightConnector1">
              <a:avLst/>
            </a:prstGeom>
            <a:noFill/>
            <a:ln w="9525" cap="flat" cmpd="sng" algn="ctr">
              <a:solidFill>
                <a:srgbClr val="9BBB59">
                  <a:lumMod val="50000"/>
                </a:srgbClr>
              </a:solidFill>
              <a:prstDash val="solid"/>
              <a:tailEnd type="triangle"/>
            </a:ln>
            <a:effectLst/>
          </p:spPr>
        </p:cxnSp>
        <p:cxnSp>
          <p:nvCxnSpPr>
            <p:cNvPr id="19" name="Straight Arrow Connector 18"/>
            <p:cNvCxnSpPr/>
            <p:nvPr/>
          </p:nvCxnSpPr>
          <p:spPr>
            <a:xfrm flipH="1">
              <a:off x="7266265" y="3193905"/>
              <a:ext cx="434452" cy="880"/>
            </a:xfrm>
            <a:prstGeom prst="straightConnector1">
              <a:avLst/>
            </a:prstGeom>
            <a:noFill/>
            <a:ln w="9525" cap="flat" cmpd="sng" algn="ctr">
              <a:solidFill>
                <a:srgbClr val="9BBB59">
                  <a:lumMod val="50000"/>
                </a:srgbClr>
              </a:solidFill>
              <a:prstDash val="solid"/>
              <a:tailEnd type="triangle"/>
            </a:ln>
            <a:effectLst/>
          </p:spPr>
        </p:cxnSp>
        <p:cxnSp>
          <p:nvCxnSpPr>
            <p:cNvPr id="20" name="Straight Connector 19"/>
            <p:cNvCxnSpPr/>
            <p:nvPr/>
          </p:nvCxnSpPr>
          <p:spPr>
            <a:xfrm flipV="1">
              <a:off x="1501386" y="3237669"/>
              <a:ext cx="3891137" cy="126498"/>
            </a:xfrm>
            <a:prstGeom prst="line">
              <a:avLst/>
            </a:prstGeom>
            <a:noFill/>
            <a:ln w="12700" cap="flat" cmpd="sng" algn="ctr">
              <a:solidFill>
                <a:srgbClr val="9BBB59">
                  <a:lumMod val="50000"/>
                </a:srgbClr>
              </a:solidFill>
              <a:prstDash val="solid"/>
            </a:ln>
            <a:effectLst/>
          </p:spPr>
        </p:cxnSp>
        <p:cxnSp>
          <p:nvCxnSpPr>
            <p:cNvPr id="21" name="Straight Connector 20"/>
            <p:cNvCxnSpPr/>
            <p:nvPr/>
          </p:nvCxnSpPr>
          <p:spPr>
            <a:xfrm flipH="1" flipV="1">
              <a:off x="1492470" y="3382412"/>
              <a:ext cx="3917730" cy="181193"/>
            </a:xfrm>
            <a:prstGeom prst="line">
              <a:avLst/>
            </a:prstGeom>
            <a:noFill/>
            <a:ln w="12700" cap="flat" cmpd="sng" algn="ctr">
              <a:solidFill>
                <a:srgbClr val="9BBB59">
                  <a:lumMod val="50000"/>
                </a:srgbClr>
              </a:solidFill>
              <a:prstDash val="solid"/>
            </a:ln>
            <a:effectLst/>
          </p:spPr>
        </p:cxnSp>
        <p:cxnSp>
          <p:nvCxnSpPr>
            <p:cNvPr id="22" name="Straight Arrow Connector 21"/>
            <p:cNvCxnSpPr>
              <a:cxnSpLocks/>
              <a:stCxn id="31" idx="0"/>
              <a:endCxn id="28" idx="2"/>
            </p:cNvCxnSpPr>
            <p:nvPr/>
          </p:nvCxnSpPr>
          <p:spPr>
            <a:xfrm flipH="1" flipV="1">
              <a:off x="6024823" y="4467770"/>
              <a:ext cx="9142" cy="538065"/>
            </a:xfrm>
            <a:prstGeom prst="straightConnector1">
              <a:avLst/>
            </a:prstGeom>
            <a:noFill/>
            <a:ln w="9525" cap="flat" cmpd="sng" algn="ctr">
              <a:solidFill>
                <a:sysClr val="windowText" lastClr="000000"/>
              </a:solidFill>
              <a:prstDash val="solid"/>
              <a:tailEnd type="triangle"/>
            </a:ln>
            <a:effectLst/>
          </p:spPr>
        </p:cxnSp>
        <p:cxnSp>
          <p:nvCxnSpPr>
            <p:cNvPr id="23" name="Straight Arrow Connector 22"/>
            <p:cNvCxnSpPr/>
            <p:nvPr/>
          </p:nvCxnSpPr>
          <p:spPr>
            <a:xfrm flipH="1">
              <a:off x="6574089" y="2664596"/>
              <a:ext cx="161417" cy="341635"/>
            </a:xfrm>
            <a:prstGeom prst="straightConnector1">
              <a:avLst/>
            </a:prstGeom>
            <a:noFill/>
            <a:ln w="9525" cap="flat" cmpd="sng" algn="ctr">
              <a:solidFill>
                <a:sysClr val="windowText" lastClr="000000"/>
              </a:solidFill>
              <a:prstDash val="solid"/>
              <a:tailEnd type="triangle"/>
            </a:ln>
            <a:effectLst/>
          </p:spPr>
        </p:cxnSp>
        <p:sp>
          <p:nvSpPr>
            <p:cNvPr id="24" name="TextBox 23"/>
            <p:cNvSpPr txBox="1"/>
            <p:nvPr/>
          </p:nvSpPr>
          <p:spPr>
            <a:xfrm>
              <a:off x="6339871" y="2426042"/>
              <a:ext cx="1279530"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rPr>
                <a:t>Shield</a:t>
              </a:r>
            </a:p>
          </p:txBody>
        </p:sp>
        <p:cxnSp>
          <p:nvCxnSpPr>
            <p:cNvPr id="25" name="Straight Arrow Connector 24"/>
            <p:cNvCxnSpPr/>
            <p:nvPr/>
          </p:nvCxnSpPr>
          <p:spPr>
            <a:xfrm flipH="1">
              <a:off x="1538505" y="2847783"/>
              <a:ext cx="456966" cy="326076"/>
            </a:xfrm>
            <a:prstGeom prst="straightConnector1">
              <a:avLst/>
            </a:prstGeom>
            <a:noFill/>
            <a:ln w="9525" cap="flat" cmpd="sng" algn="ctr">
              <a:solidFill>
                <a:sysClr val="windowText" lastClr="000000"/>
              </a:solidFill>
              <a:prstDash val="solid"/>
              <a:tailEnd type="triangle"/>
            </a:ln>
            <a:effectLst/>
          </p:spPr>
        </p:cxnSp>
        <p:sp>
          <p:nvSpPr>
            <p:cNvPr id="26" name="TextBox 25"/>
            <p:cNvSpPr txBox="1"/>
            <p:nvPr/>
          </p:nvSpPr>
          <p:spPr>
            <a:xfrm>
              <a:off x="2033044" y="2636510"/>
              <a:ext cx="1860591" cy="38456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rPr>
                <a:t>Detector unit</a:t>
              </a:r>
            </a:p>
          </p:txBody>
        </p:sp>
        <p:sp>
          <p:nvSpPr>
            <p:cNvPr id="27" name="Can 26"/>
            <p:cNvSpPr/>
            <p:nvPr/>
          </p:nvSpPr>
          <p:spPr>
            <a:xfrm rot="5400000" flipH="1">
              <a:off x="5733256" y="2811964"/>
              <a:ext cx="548640" cy="1228634"/>
            </a:xfrm>
            <a:prstGeom prst="can">
              <a:avLst/>
            </a:prstGeom>
            <a:solidFill>
              <a:srgbClr val="4F81BD">
                <a:lumMod val="20000"/>
                <a:lumOff val="80000"/>
              </a:srgbClr>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28" name="Can 27"/>
            <p:cNvSpPr/>
            <p:nvPr/>
          </p:nvSpPr>
          <p:spPr>
            <a:xfrm rot="5400000" flipH="1">
              <a:off x="5750503" y="3590538"/>
              <a:ext cx="548640" cy="1205823"/>
            </a:xfrm>
            <a:prstGeom prst="can">
              <a:avLst/>
            </a:prstGeom>
            <a:solidFill>
              <a:srgbClr val="4F81BD">
                <a:lumMod val="20000"/>
                <a:lumOff val="80000"/>
              </a:srgbClr>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29" name="TextBox 28"/>
            <p:cNvSpPr txBox="1"/>
            <p:nvPr/>
          </p:nvSpPr>
          <p:spPr>
            <a:xfrm>
              <a:off x="8121663" y="2865480"/>
              <a:ext cx="1007935" cy="68038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rPr>
                <a:t>On-axis Target</a:t>
              </a:r>
            </a:p>
          </p:txBody>
        </p:sp>
        <p:cxnSp>
          <p:nvCxnSpPr>
            <p:cNvPr id="30" name="Straight Connector 29"/>
            <p:cNvCxnSpPr/>
            <p:nvPr/>
          </p:nvCxnSpPr>
          <p:spPr>
            <a:xfrm flipV="1">
              <a:off x="6583711" y="3197031"/>
              <a:ext cx="1280160" cy="11242"/>
            </a:xfrm>
            <a:prstGeom prst="line">
              <a:avLst/>
            </a:prstGeom>
            <a:noFill/>
            <a:ln w="12700" cap="flat" cmpd="sng" algn="ctr">
              <a:solidFill>
                <a:srgbClr val="9BBB59">
                  <a:lumMod val="50000"/>
                </a:srgbClr>
              </a:solidFill>
              <a:prstDash val="solid"/>
            </a:ln>
            <a:effectLst/>
          </p:spPr>
        </p:cxnSp>
        <p:sp>
          <p:nvSpPr>
            <p:cNvPr id="31" name="TextBox 30"/>
            <p:cNvSpPr txBox="1"/>
            <p:nvPr/>
          </p:nvSpPr>
          <p:spPr>
            <a:xfrm>
              <a:off x="4586630" y="5005835"/>
              <a:ext cx="2894670"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rPr>
                <a:t>Mirror Module Assembly</a:t>
              </a:r>
            </a:p>
          </p:txBody>
        </p:sp>
        <p:sp>
          <p:nvSpPr>
            <p:cNvPr id="32" name="Block Arc 54"/>
            <p:cNvSpPr/>
            <p:nvPr/>
          </p:nvSpPr>
          <p:spPr>
            <a:xfrm flipV="1">
              <a:off x="6425817" y="3408224"/>
              <a:ext cx="251139" cy="369237"/>
            </a:xfrm>
            <a:custGeom>
              <a:avLst/>
              <a:gdLst>
                <a:gd name="connsiteX0" fmla="*/ 57 w 270078"/>
                <a:gd name="connsiteY0" fmla="*/ 345257 h 711156"/>
                <a:gd name="connsiteX1" fmla="*/ 148546 w 270078"/>
                <a:gd name="connsiteY1" fmla="*/ 1784 h 711156"/>
                <a:gd name="connsiteX2" fmla="*/ 270078 w 270078"/>
                <a:gd name="connsiteY2" fmla="*/ 355579 h 711156"/>
                <a:gd name="connsiteX3" fmla="*/ 202559 w 270078"/>
                <a:gd name="connsiteY3" fmla="*/ 355578 h 711156"/>
                <a:gd name="connsiteX4" fmla="*/ 145893 w 270078"/>
                <a:gd name="connsiteY4" fmla="*/ 71265 h 711156"/>
                <a:gd name="connsiteX5" fmla="*/ 67530 w 270078"/>
                <a:gd name="connsiteY5" fmla="*/ 350416 h 711156"/>
                <a:gd name="connsiteX6" fmla="*/ 57 w 270078"/>
                <a:gd name="connsiteY6" fmla="*/ 345257 h 711156"/>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00172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07872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47924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5200 w 270021"/>
                <a:gd name="connsiteY3" fmla="*/ 355609 h 355610"/>
                <a:gd name="connsiteX4" fmla="*/ 140061 w 270021"/>
                <a:gd name="connsiteY4" fmla="*/ 147924 h 355610"/>
                <a:gd name="connsiteX5" fmla="*/ 67473 w 270021"/>
                <a:gd name="connsiteY5" fmla="*/ 350447 h 355610"/>
                <a:gd name="connsiteX6" fmla="*/ 0 w 270021"/>
                <a:gd name="connsiteY6" fmla="*/ 345288 h 355610"/>
                <a:gd name="connsiteX0" fmla="*/ 0 w 251139"/>
                <a:gd name="connsiteY0" fmla="*/ 343483 h 353805"/>
                <a:gd name="connsiteX1" fmla="*/ 148489 w 251139"/>
                <a:gd name="connsiteY1" fmla="*/ 10 h 353805"/>
                <a:gd name="connsiteX2" fmla="*/ 251139 w 251139"/>
                <a:gd name="connsiteY2" fmla="*/ 351449 h 353805"/>
                <a:gd name="connsiteX3" fmla="*/ 205200 w 251139"/>
                <a:gd name="connsiteY3" fmla="*/ 353804 h 353805"/>
                <a:gd name="connsiteX4" fmla="*/ 140061 w 251139"/>
                <a:gd name="connsiteY4" fmla="*/ 146119 h 353805"/>
                <a:gd name="connsiteX5" fmla="*/ 67473 w 251139"/>
                <a:gd name="connsiteY5" fmla="*/ 348642 h 353805"/>
                <a:gd name="connsiteX6" fmla="*/ 0 w 251139"/>
                <a:gd name="connsiteY6" fmla="*/ 343483 h 353805"/>
                <a:gd name="connsiteX0" fmla="*/ 0 w 251139"/>
                <a:gd name="connsiteY0" fmla="*/ 343483 h 353804"/>
                <a:gd name="connsiteX1" fmla="*/ 148489 w 251139"/>
                <a:gd name="connsiteY1" fmla="*/ 10 h 353804"/>
                <a:gd name="connsiteX2" fmla="*/ 251139 w 251139"/>
                <a:gd name="connsiteY2" fmla="*/ 351449 h 353804"/>
                <a:gd name="connsiteX3" fmla="*/ 205200 w 251139"/>
                <a:gd name="connsiteY3" fmla="*/ 353804 h 353804"/>
                <a:gd name="connsiteX4" fmla="*/ 153548 w 251139"/>
                <a:gd name="connsiteY4" fmla="*/ 143763 h 353804"/>
                <a:gd name="connsiteX5" fmla="*/ 67473 w 251139"/>
                <a:gd name="connsiteY5" fmla="*/ 348642 h 353804"/>
                <a:gd name="connsiteX6" fmla="*/ 0 w 251139"/>
                <a:gd name="connsiteY6" fmla="*/ 343483 h 353804"/>
                <a:gd name="connsiteX0" fmla="*/ 0 w 251139"/>
                <a:gd name="connsiteY0" fmla="*/ 331908 h 342229"/>
                <a:gd name="connsiteX1" fmla="*/ 139023 w 251139"/>
                <a:gd name="connsiteY1" fmla="*/ 11 h 342229"/>
                <a:gd name="connsiteX2" fmla="*/ 251139 w 251139"/>
                <a:gd name="connsiteY2" fmla="*/ 339874 h 342229"/>
                <a:gd name="connsiteX3" fmla="*/ 205200 w 251139"/>
                <a:gd name="connsiteY3" fmla="*/ 342229 h 342229"/>
                <a:gd name="connsiteX4" fmla="*/ 153548 w 251139"/>
                <a:gd name="connsiteY4" fmla="*/ 132188 h 342229"/>
                <a:gd name="connsiteX5" fmla="*/ 67473 w 251139"/>
                <a:gd name="connsiteY5" fmla="*/ 337067 h 342229"/>
                <a:gd name="connsiteX6" fmla="*/ 0 w 251139"/>
                <a:gd name="connsiteY6" fmla="*/ 331908 h 342229"/>
                <a:gd name="connsiteX0" fmla="*/ 0 w 251139"/>
                <a:gd name="connsiteY0" fmla="*/ 332019 h 342340"/>
                <a:gd name="connsiteX1" fmla="*/ 139023 w 251139"/>
                <a:gd name="connsiteY1" fmla="*/ 122 h 342340"/>
                <a:gd name="connsiteX2" fmla="*/ 251139 w 251139"/>
                <a:gd name="connsiteY2" fmla="*/ 339985 h 342340"/>
                <a:gd name="connsiteX3" fmla="*/ 205200 w 251139"/>
                <a:gd name="connsiteY3" fmla="*/ 342340 h 342340"/>
                <a:gd name="connsiteX4" fmla="*/ 153548 w 251139"/>
                <a:gd name="connsiteY4" fmla="*/ 132299 h 342340"/>
                <a:gd name="connsiteX5" fmla="*/ 67473 w 251139"/>
                <a:gd name="connsiteY5" fmla="*/ 337178 h 342340"/>
                <a:gd name="connsiteX6" fmla="*/ 0 w 251139"/>
                <a:gd name="connsiteY6" fmla="*/ 332019 h 342340"/>
                <a:gd name="connsiteX0" fmla="*/ 0 w 251139"/>
                <a:gd name="connsiteY0" fmla="*/ 312192 h 322513"/>
                <a:gd name="connsiteX1" fmla="*/ 144702 w 251139"/>
                <a:gd name="connsiteY1" fmla="*/ 139 h 322513"/>
                <a:gd name="connsiteX2" fmla="*/ 251139 w 251139"/>
                <a:gd name="connsiteY2" fmla="*/ 320158 h 322513"/>
                <a:gd name="connsiteX3" fmla="*/ 205200 w 251139"/>
                <a:gd name="connsiteY3" fmla="*/ 322513 h 322513"/>
                <a:gd name="connsiteX4" fmla="*/ 153548 w 251139"/>
                <a:gd name="connsiteY4" fmla="*/ 112472 h 322513"/>
                <a:gd name="connsiteX5" fmla="*/ 67473 w 251139"/>
                <a:gd name="connsiteY5" fmla="*/ 317351 h 322513"/>
                <a:gd name="connsiteX6" fmla="*/ 0 w 251139"/>
                <a:gd name="connsiteY6" fmla="*/ 312192 h 322513"/>
                <a:gd name="connsiteX0" fmla="*/ 0 w 251139"/>
                <a:gd name="connsiteY0" fmla="*/ 312192 h 322513"/>
                <a:gd name="connsiteX1" fmla="*/ 144702 w 251139"/>
                <a:gd name="connsiteY1" fmla="*/ 139 h 322513"/>
                <a:gd name="connsiteX2" fmla="*/ 251139 w 251139"/>
                <a:gd name="connsiteY2" fmla="*/ 320158 h 322513"/>
                <a:gd name="connsiteX3" fmla="*/ 205200 w 251139"/>
                <a:gd name="connsiteY3" fmla="*/ 322513 h 322513"/>
                <a:gd name="connsiteX4" fmla="*/ 153548 w 251139"/>
                <a:gd name="connsiteY4" fmla="*/ 112472 h 322513"/>
                <a:gd name="connsiteX5" fmla="*/ 67473 w 251139"/>
                <a:gd name="connsiteY5" fmla="*/ 317351 h 322513"/>
                <a:gd name="connsiteX6" fmla="*/ 0 w 251139"/>
                <a:gd name="connsiteY6" fmla="*/ 312192 h 322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139" h="322513">
                  <a:moveTo>
                    <a:pt x="0" y="312192"/>
                  </a:moveTo>
                  <a:cubicBezTo>
                    <a:pt x="2275" y="105943"/>
                    <a:pt x="49389" y="7647"/>
                    <a:pt x="144702" y="139"/>
                  </a:cubicBezTo>
                  <a:cubicBezTo>
                    <a:pt x="210864" y="-5073"/>
                    <a:pt x="251139" y="137550"/>
                    <a:pt x="251139" y="320158"/>
                  </a:cubicBezTo>
                  <a:lnTo>
                    <a:pt x="205200" y="322513"/>
                  </a:lnTo>
                  <a:cubicBezTo>
                    <a:pt x="205200" y="181296"/>
                    <a:pt x="186218" y="135174"/>
                    <a:pt x="153548" y="112472"/>
                  </a:cubicBezTo>
                  <a:cubicBezTo>
                    <a:pt x="112949" y="84262"/>
                    <a:pt x="68210" y="141891"/>
                    <a:pt x="67473" y="317351"/>
                  </a:cubicBezTo>
                  <a:lnTo>
                    <a:pt x="0" y="312192"/>
                  </a:lnTo>
                  <a:close/>
                </a:path>
              </a:pathLst>
            </a:custGeom>
            <a:solidFill>
              <a:srgbClr val="FF0000"/>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33" name="Block Arc 54"/>
            <p:cNvSpPr/>
            <p:nvPr/>
          </p:nvSpPr>
          <p:spPr>
            <a:xfrm>
              <a:off x="6413069" y="3011448"/>
              <a:ext cx="261917" cy="399196"/>
            </a:xfrm>
            <a:custGeom>
              <a:avLst/>
              <a:gdLst>
                <a:gd name="connsiteX0" fmla="*/ 57 w 270078"/>
                <a:gd name="connsiteY0" fmla="*/ 345257 h 711156"/>
                <a:gd name="connsiteX1" fmla="*/ 148546 w 270078"/>
                <a:gd name="connsiteY1" fmla="*/ 1784 h 711156"/>
                <a:gd name="connsiteX2" fmla="*/ 270078 w 270078"/>
                <a:gd name="connsiteY2" fmla="*/ 355579 h 711156"/>
                <a:gd name="connsiteX3" fmla="*/ 202559 w 270078"/>
                <a:gd name="connsiteY3" fmla="*/ 355578 h 711156"/>
                <a:gd name="connsiteX4" fmla="*/ 145893 w 270078"/>
                <a:gd name="connsiteY4" fmla="*/ 71265 h 711156"/>
                <a:gd name="connsiteX5" fmla="*/ 67530 w 270078"/>
                <a:gd name="connsiteY5" fmla="*/ 350416 h 711156"/>
                <a:gd name="connsiteX6" fmla="*/ 57 w 270078"/>
                <a:gd name="connsiteY6" fmla="*/ 345257 h 711156"/>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00172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07872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47924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5200 w 270021"/>
                <a:gd name="connsiteY3" fmla="*/ 355609 h 355610"/>
                <a:gd name="connsiteX4" fmla="*/ 140061 w 270021"/>
                <a:gd name="connsiteY4" fmla="*/ 147924 h 355610"/>
                <a:gd name="connsiteX5" fmla="*/ 67473 w 270021"/>
                <a:gd name="connsiteY5" fmla="*/ 350447 h 355610"/>
                <a:gd name="connsiteX6" fmla="*/ 0 w 270021"/>
                <a:gd name="connsiteY6" fmla="*/ 345288 h 355610"/>
                <a:gd name="connsiteX0" fmla="*/ 0 w 251139"/>
                <a:gd name="connsiteY0" fmla="*/ 343483 h 353805"/>
                <a:gd name="connsiteX1" fmla="*/ 148489 w 251139"/>
                <a:gd name="connsiteY1" fmla="*/ 10 h 353805"/>
                <a:gd name="connsiteX2" fmla="*/ 251139 w 251139"/>
                <a:gd name="connsiteY2" fmla="*/ 351449 h 353805"/>
                <a:gd name="connsiteX3" fmla="*/ 205200 w 251139"/>
                <a:gd name="connsiteY3" fmla="*/ 353804 h 353805"/>
                <a:gd name="connsiteX4" fmla="*/ 140061 w 251139"/>
                <a:gd name="connsiteY4" fmla="*/ 146119 h 353805"/>
                <a:gd name="connsiteX5" fmla="*/ 67473 w 251139"/>
                <a:gd name="connsiteY5" fmla="*/ 348642 h 353805"/>
                <a:gd name="connsiteX6" fmla="*/ 0 w 251139"/>
                <a:gd name="connsiteY6" fmla="*/ 343483 h 353805"/>
                <a:gd name="connsiteX0" fmla="*/ 0 w 251139"/>
                <a:gd name="connsiteY0" fmla="*/ 343483 h 353804"/>
                <a:gd name="connsiteX1" fmla="*/ 148489 w 251139"/>
                <a:gd name="connsiteY1" fmla="*/ 10 h 353804"/>
                <a:gd name="connsiteX2" fmla="*/ 251139 w 251139"/>
                <a:gd name="connsiteY2" fmla="*/ 351449 h 353804"/>
                <a:gd name="connsiteX3" fmla="*/ 205200 w 251139"/>
                <a:gd name="connsiteY3" fmla="*/ 353804 h 353804"/>
                <a:gd name="connsiteX4" fmla="*/ 153548 w 251139"/>
                <a:gd name="connsiteY4" fmla="*/ 143763 h 353804"/>
                <a:gd name="connsiteX5" fmla="*/ 67473 w 251139"/>
                <a:gd name="connsiteY5" fmla="*/ 348642 h 353804"/>
                <a:gd name="connsiteX6" fmla="*/ 0 w 251139"/>
                <a:gd name="connsiteY6" fmla="*/ 343483 h 353804"/>
                <a:gd name="connsiteX0" fmla="*/ 0 w 251139"/>
                <a:gd name="connsiteY0" fmla="*/ 331908 h 342229"/>
                <a:gd name="connsiteX1" fmla="*/ 139023 w 251139"/>
                <a:gd name="connsiteY1" fmla="*/ 11 h 342229"/>
                <a:gd name="connsiteX2" fmla="*/ 251139 w 251139"/>
                <a:gd name="connsiteY2" fmla="*/ 339874 h 342229"/>
                <a:gd name="connsiteX3" fmla="*/ 205200 w 251139"/>
                <a:gd name="connsiteY3" fmla="*/ 342229 h 342229"/>
                <a:gd name="connsiteX4" fmla="*/ 153548 w 251139"/>
                <a:gd name="connsiteY4" fmla="*/ 132188 h 342229"/>
                <a:gd name="connsiteX5" fmla="*/ 67473 w 251139"/>
                <a:gd name="connsiteY5" fmla="*/ 337067 h 342229"/>
                <a:gd name="connsiteX6" fmla="*/ 0 w 251139"/>
                <a:gd name="connsiteY6" fmla="*/ 331908 h 342229"/>
                <a:gd name="connsiteX0" fmla="*/ 0 w 251139"/>
                <a:gd name="connsiteY0" fmla="*/ 332019 h 342340"/>
                <a:gd name="connsiteX1" fmla="*/ 139023 w 251139"/>
                <a:gd name="connsiteY1" fmla="*/ 122 h 342340"/>
                <a:gd name="connsiteX2" fmla="*/ 251139 w 251139"/>
                <a:gd name="connsiteY2" fmla="*/ 339985 h 342340"/>
                <a:gd name="connsiteX3" fmla="*/ 205200 w 251139"/>
                <a:gd name="connsiteY3" fmla="*/ 342340 h 342340"/>
                <a:gd name="connsiteX4" fmla="*/ 153548 w 251139"/>
                <a:gd name="connsiteY4" fmla="*/ 132299 h 342340"/>
                <a:gd name="connsiteX5" fmla="*/ 67473 w 251139"/>
                <a:gd name="connsiteY5" fmla="*/ 337178 h 342340"/>
                <a:gd name="connsiteX6" fmla="*/ 0 w 251139"/>
                <a:gd name="connsiteY6" fmla="*/ 332019 h 342340"/>
                <a:gd name="connsiteX0" fmla="*/ 0 w 251139"/>
                <a:gd name="connsiteY0" fmla="*/ 312192 h 322513"/>
                <a:gd name="connsiteX1" fmla="*/ 144702 w 251139"/>
                <a:gd name="connsiteY1" fmla="*/ 139 h 322513"/>
                <a:gd name="connsiteX2" fmla="*/ 251139 w 251139"/>
                <a:gd name="connsiteY2" fmla="*/ 320158 h 322513"/>
                <a:gd name="connsiteX3" fmla="*/ 205200 w 251139"/>
                <a:gd name="connsiteY3" fmla="*/ 322513 h 322513"/>
                <a:gd name="connsiteX4" fmla="*/ 153548 w 251139"/>
                <a:gd name="connsiteY4" fmla="*/ 112472 h 322513"/>
                <a:gd name="connsiteX5" fmla="*/ 67473 w 251139"/>
                <a:gd name="connsiteY5" fmla="*/ 317351 h 322513"/>
                <a:gd name="connsiteX6" fmla="*/ 0 w 251139"/>
                <a:gd name="connsiteY6" fmla="*/ 312192 h 322513"/>
                <a:gd name="connsiteX0" fmla="*/ 0 w 251139"/>
                <a:gd name="connsiteY0" fmla="*/ 312192 h 322513"/>
                <a:gd name="connsiteX1" fmla="*/ 144702 w 251139"/>
                <a:gd name="connsiteY1" fmla="*/ 139 h 322513"/>
                <a:gd name="connsiteX2" fmla="*/ 251139 w 251139"/>
                <a:gd name="connsiteY2" fmla="*/ 320158 h 322513"/>
                <a:gd name="connsiteX3" fmla="*/ 205200 w 251139"/>
                <a:gd name="connsiteY3" fmla="*/ 322513 h 322513"/>
                <a:gd name="connsiteX4" fmla="*/ 153548 w 251139"/>
                <a:gd name="connsiteY4" fmla="*/ 112472 h 322513"/>
                <a:gd name="connsiteX5" fmla="*/ 67473 w 251139"/>
                <a:gd name="connsiteY5" fmla="*/ 317351 h 322513"/>
                <a:gd name="connsiteX6" fmla="*/ 0 w 251139"/>
                <a:gd name="connsiteY6" fmla="*/ 312192 h 322513"/>
                <a:gd name="connsiteX0" fmla="*/ 0 w 251139"/>
                <a:gd name="connsiteY0" fmla="*/ 308888 h 319209"/>
                <a:gd name="connsiteX1" fmla="*/ 137130 w 251139"/>
                <a:gd name="connsiteY1" fmla="*/ 142 h 319209"/>
                <a:gd name="connsiteX2" fmla="*/ 251139 w 251139"/>
                <a:gd name="connsiteY2" fmla="*/ 316854 h 319209"/>
                <a:gd name="connsiteX3" fmla="*/ 205200 w 251139"/>
                <a:gd name="connsiteY3" fmla="*/ 319209 h 319209"/>
                <a:gd name="connsiteX4" fmla="*/ 153548 w 251139"/>
                <a:gd name="connsiteY4" fmla="*/ 109168 h 319209"/>
                <a:gd name="connsiteX5" fmla="*/ 67473 w 251139"/>
                <a:gd name="connsiteY5" fmla="*/ 314047 h 319209"/>
                <a:gd name="connsiteX6" fmla="*/ 0 w 251139"/>
                <a:gd name="connsiteY6" fmla="*/ 308888 h 319209"/>
                <a:gd name="connsiteX0" fmla="*/ 0 w 251139"/>
                <a:gd name="connsiteY0" fmla="*/ 326440 h 336761"/>
                <a:gd name="connsiteX1" fmla="*/ 130155 w 251139"/>
                <a:gd name="connsiteY1" fmla="*/ 126 h 336761"/>
                <a:gd name="connsiteX2" fmla="*/ 251139 w 251139"/>
                <a:gd name="connsiteY2" fmla="*/ 334406 h 336761"/>
                <a:gd name="connsiteX3" fmla="*/ 205200 w 251139"/>
                <a:gd name="connsiteY3" fmla="*/ 336761 h 336761"/>
                <a:gd name="connsiteX4" fmla="*/ 153548 w 251139"/>
                <a:gd name="connsiteY4" fmla="*/ 126720 h 336761"/>
                <a:gd name="connsiteX5" fmla="*/ 67473 w 251139"/>
                <a:gd name="connsiteY5" fmla="*/ 331599 h 336761"/>
                <a:gd name="connsiteX6" fmla="*/ 0 w 251139"/>
                <a:gd name="connsiteY6" fmla="*/ 326440 h 33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139" h="336761">
                  <a:moveTo>
                    <a:pt x="0" y="326440"/>
                  </a:moveTo>
                  <a:cubicBezTo>
                    <a:pt x="2275" y="120191"/>
                    <a:pt x="34842" y="7634"/>
                    <a:pt x="130155" y="126"/>
                  </a:cubicBezTo>
                  <a:cubicBezTo>
                    <a:pt x="196317" y="-5086"/>
                    <a:pt x="251139" y="151798"/>
                    <a:pt x="251139" y="334406"/>
                  </a:cubicBezTo>
                  <a:lnTo>
                    <a:pt x="205200" y="336761"/>
                  </a:lnTo>
                  <a:cubicBezTo>
                    <a:pt x="205200" y="195544"/>
                    <a:pt x="186218" y="149422"/>
                    <a:pt x="153548" y="126720"/>
                  </a:cubicBezTo>
                  <a:cubicBezTo>
                    <a:pt x="112949" y="98510"/>
                    <a:pt x="68210" y="156139"/>
                    <a:pt x="67473" y="331599"/>
                  </a:cubicBezTo>
                  <a:lnTo>
                    <a:pt x="0" y="326440"/>
                  </a:lnTo>
                  <a:close/>
                </a:path>
              </a:pathLst>
            </a:custGeom>
            <a:solidFill>
              <a:srgbClr val="FF0000"/>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34" name="Block Arc 54"/>
            <p:cNvSpPr/>
            <p:nvPr/>
          </p:nvSpPr>
          <p:spPr>
            <a:xfrm>
              <a:off x="6416932" y="3780563"/>
              <a:ext cx="261917" cy="399196"/>
            </a:xfrm>
            <a:custGeom>
              <a:avLst/>
              <a:gdLst>
                <a:gd name="connsiteX0" fmla="*/ 57 w 270078"/>
                <a:gd name="connsiteY0" fmla="*/ 345257 h 711156"/>
                <a:gd name="connsiteX1" fmla="*/ 148546 w 270078"/>
                <a:gd name="connsiteY1" fmla="*/ 1784 h 711156"/>
                <a:gd name="connsiteX2" fmla="*/ 270078 w 270078"/>
                <a:gd name="connsiteY2" fmla="*/ 355579 h 711156"/>
                <a:gd name="connsiteX3" fmla="*/ 202559 w 270078"/>
                <a:gd name="connsiteY3" fmla="*/ 355578 h 711156"/>
                <a:gd name="connsiteX4" fmla="*/ 145893 w 270078"/>
                <a:gd name="connsiteY4" fmla="*/ 71265 h 711156"/>
                <a:gd name="connsiteX5" fmla="*/ 67530 w 270078"/>
                <a:gd name="connsiteY5" fmla="*/ 350416 h 711156"/>
                <a:gd name="connsiteX6" fmla="*/ 57 w 270078"/>
                <a:gd name="connsiteY6" fmla="*/ 345257 h 711156"/>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00172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07872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47924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5200 w 270021"/>
                <a:gd name="connsiteY3" fmla="*/ 355609 h 355610"/>
                <a:gd name="connsiteX4" fmla="*/ 140061 w 270021"/>
                <a:gd name="connsiteY4" fmla="*/ 147924 h 355610"/>
                <a:gd name="connsiteX5" fmla="*/ 67473 w 270021"/>
                <a:gd name="connsiteY5" fmla="*/ 350447 h 355610"/>
                <a:gd name="connsiteX6" fmla="*/ 0 w 270021"/>
                <a:gd name="connsiteY6" fmla="*/ 345288 h 355610"/>
                <a:gd name="connsiteX0" fmla="*/ 0 w 251139"/>
                <a:gd name="connsiteY0" fmla="*/ 343483 h 353805"/>
                <a:gd name="connsiteX1" fmla="*/ 148489 w 251139"/>
                <a:gd name="connsiteY1" fmla="*/ 10 h 353805"/>
                <a:gd name="connsiteX2" fmla="*/ 251139 w 251139"/>
                <a:gd name="connsiteY2" fmla="*/ 351449 h 353805"/>
                <a:gd name="connsiteX3" fmla="*/ 205200 w 251139"/>
                <a:gd name="connsiteY3" fmla="*/ 353804 h 353805"/>
                <a:gd name="connsiteX4" fmla="*/ 140061 w 251139"/>
                <a:gd name="connsiteY4" fmla="*/ 146119 h 353805"/>
                <a:gd name="connsiteX5" fmla="*/ 67473 w 251139"/>
                <a:gd name="connsiteY5" fmla="*/ 348642 h 353805"/>
                <a:gd name="connsiteX6" fmla="*/ 0 w 251139"/>
                <a:gd name="connsiteY6" fmla="*/ 343483 h 353805"/>
                <a:gd name="connsiteX0" fmla="*/ 0 w 251139"/>
                <a:gd name="connsiteY0" fmla="*/ 343483 h 353804"/>
                <a:gd name="connsiteX1" fmla="*/ 148489 w 251139"/>
                <a:gd name="connsiteY1" fmla="*/ 10 h 353804"/>
                <a:gd name="connsiteX2" fmla="*/ 251139 w 251139"/>
                <a:gd name="connsiteY2" fmla="*/ 351449 h 353804"/>
                <a:gd name="connsiteX3" fmla="*/ 205200 w 251139"/>
                <a:gd name="connsiteY3" fmla="*/ 353804 h 353804"/>
                <a:gd name="connsiteX4" fmla="*/ 153548 w 251139"/>
                <a:gd name="connsiteY4" fmla="*/ 143763 h 353804"/>
                <a:gd name="connsiteX5" fmla="*/ 67473 w 251139"/>
                <a:gd name="connsiteY5" fmla="*/ 348642 h 353804"/>
                <a:gd name="connsiteX6" fmla="*/ 0 w 251139"/>
                <a:gd name="connsiteY6" fmla="*/ 343483 h 353804"/>
                <a:gd name="connsiteX0" fmla="*/ 0 w 251139"/>
                <a:gd name="connsiteY0" fmla="*/ 331908 h 342229"/>
                <a:gd name="connsiteX1" fmla="*/ 139023 w 251139"/>
                <a:gd name="connsiteY1" fmla="*/ 11 h 342229"/>
                <a:gd name="connsiteX2" fmla="*/ 251139 w 251139"/>
                <a:gd name="connsiteY2" fmla="*/ 339874 h 342229"/>
                <a:gd name="connsiteX3" fmla="*/ 205200 w 251139"/>
                <a:gd name="connsiteY3" fmla="*/ 342229 h 342229"/>
                <a:gd name="connsiteX4" fmla="*/ 153548 w 251139"/>
                <a:gd name="connsiteY4" fmla="*/ 132188 h 342229"/>
                <a:gd name="connsiteX5" fmla="*/ 67473 w 251139"/>
                <a:gd name="connsiteY5" fmla="*/ 337067 h 342229"/>
                <a:gd name="connsiteX6" fmla="*/ 0 w 251139"/>
                <a:gd name="connsiteY6" fmla="*/ 331908 h 342229"/>
                <a:gd name="connsiteX0" fmla="*/ 0 w 251139"/>
                <a:gd name="connsiteY0" fmla="*/ 332019 h 342340"/>
                <a:gd name="connsiteX1" fmla="*/ 139023 w 251139"/>
                <a:gd name="connsiteY1" fmla="*/ 122 h 342340"/>
                <a:gd name="connsiteX2" fmla="*/ 251139 w 251139"/>
                <a:gd name="connsiteY2" fmla="*/ 339985 h 342340"/>
                <a:gd name="connsiteX3" fmla="*/ 205200 w 251139"/>
                <a:gd name="connsiteY3" fmla="*/ 342340 h 342340"/>
                <a:gd name="connsiteX4" fmla="*/ 153548 w 251139"/>
                <a:gd name="connsiteY4" fmla="*/ 132299 h 342340"/>
                <a:gd name="connsiteX5" fmla="*/ 67473 w 251139"/>
                <a:gd name="connsiteY5" fmla="*/ 337178 h 342340"/>
                <a:gd name="connsiteX6" fmla="*/ 0 w 251139"/>
                <a:gd name="connsiteY6" fmla="*/ 332019 h 342340"/>
                <a:gd name="connsiteX0" fmla="*/ 0 w 251139"/>
                <a:gd name="connsiteY0" fmla="*/ 312192 h 322513"/>
                <a:gd name="connsiteX1" fmla="*/ 144702 w 251139"/>
                <a:gd name="connsiteY1" fmla="*/ 139 h 322513"/>
                <a:gd name="connsiteX2" fmla="*/ 251139 w 251139"/>
                <a:gd name="connsiteY2" fmla="*/ 320158 h 322513"/>
                <a:gd name="connsiteX3" fmla="*/ 205200 w 251139"/>
                <a:gd name="connsiteY3" fmla="*/ 322513 h 322513"/>
                <a:gd name="connsiteX4" fmla="*/ 153548 w 251139"/>
                <a:gd name="connsiteY4" fmla="*/ 112472 h 322513"/>
                <a:gd name="connsiteX5" fmla="*/ 67473 w 251139"/>
                <a:gd name="connsiteY5" fmla="*/ 317351 h 322513"/>
                <a:gd name="connsiteX6" fmla="*/ 0 w 251139"/>
                <a:gd name="connsiteY6" fmla="*/ 312192 h 322513"/>
                <a:gd name="connsiteX0" fmla="*/ 0 w 251139"/>
                <a:gd name="connsiteY0" fmla="*/ 312192 h 322513"/>
                <a:gd name="connsiteX1" fmla="*/ 144702 w 251139"/>
                <a:gd name="connsiteY1" fmla="*/ 139 h 322513"/>
                <a:gd name="connsiteX2" fmla="*/ 251139 w 251139"/>
                <a:gd name="connsiteY2" fmla="*/ 320158 h 322513"/>
                <a:gd name="connsiteX3" fmla="*/ 205200 w 251139"/>
                <a:gd name="connsiteY3" fmla="*/ 322513 h 322513"/>
                <a:gd name="connsiteX4" fmla="*/ 153548 w 251139"/>
                <a:gd name="connsiteY4" fmla="*/ 112472 h 322513"/>
                <a:gd name="connsiteX5" fmla="*/ 67473 w 251139"/>
                <a:gd name="connsiteY5" fmla="*/ 317351 h 322513"/>
                <a:gd name="connsiteX6" fmla="*/ 0 w 251139"/>
                <a:gd name="connsiteY6" fmla="*/ 312192 h 322513"/>
                <a:gd name="connsiteX0" fmla="*/ 0 w 251139"/>
                <a:gd name="connsiteY0" fmla="*/ 308888 h 319209"/>
                <a:gd name="connsiteX1" fmla="*/ 137130 w 251139"/>
                <a:gd name="connsiteY1" fmla="*/ 142 h 319209"/>
                <a:gd name="connsiteX2" fmla="*/ 251139 w 251139"/>
                <a:gd name="connsiteY2" fmla="*/ 316854 h 319209"/>
                <a:gd name="connsiteX3" fmla="*/ 205200 w 251139"/>
                <a:gd name="connsiteY3" fmla="*/ 319209 h 319209"/>
                <a:gd name="connsiteX4" fmla="*/ 153548 w 251139"/>
                <a:gd name="connsiteY4" fmla="*/ 109168 h 319209"/>
                <a:gd name="connsiteX5" fmla="*/ 67473 w 251139"/>
                <a:gd name="connsiteY5" fmla="*/ 314047 h 319209"/>
                <a:gd name="connsiteX6" fmla="*/ 0 w 251139"/>
                <a:gd name="connsiteY6" fmla="*/ 308888 h 319209"/>
                <a:gd name="connsiteX0" fmla="*/ 0 w 251139"/>
                <a:gd name="connsiteY0" fmla="*/ 326440 h 336761"/>
                <a:gd name="connsiteX1" fmla="*/ 130155 w 251139"/>
                <a:gd name="connsiteY1" fmla="*/ 126 h 336761"/>
                <a:gd name="connsiteX2" fmla="*/ 251139 w 251139"/>
                <a:gd name="connsiteY2" fmla="*/ 334406 h 336761"/>
                <a:gd name="connsiteX3" fmla="*/ 205200 w 251139"/>
                <a:gd name="connsiteY3" fmla="*/ 336761 h 336761"/>
                <a:gd name="connsiteX4" fmla="*/ 153548 w 251139"/>
                <a:gd name="connsiteY4" fmla="*/ 126720 h 336761"/>
                <a:gd name="connsiteX5" fmla="*/ 67473 w 251139"/>
                <a:gd name="connsiteY5" fmla="*/ 331599 h 336761"/>
                <a:gd name="connsiteX6" fmla="*/ 0 w 251139"/>
                <a:gd name="connsiteY6" fmla="*/ 326440 h 33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139" h="336761">
                  <a:moveTo>
                    <a:pt x="0" y="326440"/>
                  </a:moveTo>
                  <a:cubicBezTo>
                    <a:pt x="2275" y="120191"/>
                    <a:pt x="34842" y="7634"/>
                    <a:pt x="130155" y="126"/>
                  </a:cubicBezTo>
                  <a:cubicBezTo>
                    <a:pt x="196317" y="-5086"/>
                    <a:pt x="251139" y="151798"/>
                    <a:pt x="251139" y="334406"/>
                  </a:cubicBezTo>
                  <a:lnTo>
                    <a:pt x="205200" y="336761"/>
                  </a:lnTo>
                  <a:cubicBezTo>
                    <a:pt x="205200" y="195544"/>
                    <a:pt x="186218" y="149422"/>
                    <a:pt x="153548" y="126720"/>
                  </a:cubicBezTo>
                  <a:cubicBezTo>
                    <a:pt x="112949" y="98510"/>
                    <a:pt x="68210" y="156139"/>
                    <a:pt x="67473" y="331599"/>
                  </a:cubicBezTo>
                  <a:lnTo>
                    <a:pt x="0" y="326440"/>
                  </a:lnTo>
                  <a:close/>
                </a:path>
              </a:pathLst>
            </a:custGeom>
            <a:solidFill>
              <a:srgbClr val="FF0000"/>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35" name="Block Arc 54"/>
            <p:cNvSpPr/>
            <p:nvPr/>
          </p:nvSpPr>
          <p:spPr>
            <a:xfrm flipV="1">
              <a:off x="6415467" y="4209457"/>
              <a:ext cx="261917" cy="399196"/>
            </a:xfrm>
            <a:custGeom>
              <a:avLst/>
              <a:gdLst>
                <a:gd name="connsiteX0" fmla="*/ 57 w 270078"/>
                <a:gd name="connsiteY0" fmla="*/ 345257 h 711156"/>
                <a:gd name="connsiteX1" fmla="*/ 148546 w 270078"/>
                <a:gd name="connsiteY1" fmla="*/ 1784 h 711156"/>
                <a:gd name="connsiteX2" fmla="*/ 270078 w 270078"/>
                <a:gd name="connsiteY2" fmla="*/ 355579 h 711156"/>
                <a:gd name="connsiteX3" fmla="*/ 202559 w 270078"/>
                <a:gd name="connsiteY3" fmla="*/ 355578 h 711156"/>
                <a:gd name="connsiteX4" fmla="*/ 145893 w 270078"/>
                <a:gd name="connsiteY4" fmla="*/ 71265 h 711156"/>
                <a:gd name="connsiteX5" fmla="*/ 67530 w 270078"/>
                <a:gd name="connsiteY5" fmla="*/ 350416 h 711156"/>
                <a:gd name="connsiteX6" fmla="*/ 57 w 270078"/>
                <a:gd name="connsiteY6" fmla="*/ 345257 h 711156"/>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00172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07872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2502 w 270021"/>
                <a:gd name="connsiteY3" fmla="*/ 355609 h 355610"/>
                <a:gd name="connsiteX4" fmla="*/ 140061 w 270021"/>
                <a:gd name="connsiteY4" fmla="*/ 147924 h 355610"/>
                <a:gd name="connsiteX5" fmla="*/ 67473 w 270021"/>
                <a:gd name="connsiteY5" fmla="*/ 350447 h 355610"/>
                <a:gd name="connsiteX6" fmla="*/ 0 w 270021"/>
                <a:gd name="connsiteY6" fmla="*/ 345288 h 355610"/>
                <a:gd name="connsiteX0" fmla="*/ 0 w 270021"/>
                <a:gd name="connsiteY0" fmla="*/ 345288 h 355610"/>
                <a:gd name="connsiteX1" fmla="*/ 148489 w 270021"/>
                <a:gd name="connsiteY1" fmla="*/ 1815 h 355610"/>
                <a:gd name="connsiteX2" fmla="*/ 270021 w 270021"/>
                <a:gd name="connsiteY2" fmla="*/ 355610 h 355610"/>
                <a:gd name="connsiteX3" fmla="*/ 205200 w 270021"/>
                <a:gd name="connsiteY3" fmla="*/ 355609 h 355610"/>
                <a:gd name="connsiteX4" fmla="*/ 140061 w 270021"/>
                <a:gd name="connsiteY4" fmla="*/ 147924 h 355610"/>
                <a:gd name="connsiteX5" fmla="*/ 67473 w 270021"/>
                <a:gd name="connsiteY5" fmla="*/ 350447 h 355610"/>
                <a:gd name="connsiteX6" fmla="*/ 0 w 270021"/>
                <a:gd name="connsiteY6" fmla="*/ 345288 h 355610"/>
                <a:gd name="connsiteX0" fmla="*/ 0 w 251139"/>
                <a:gd name="connsiteY0" fmla="*/ 343483 h 353805"/>
                <a:gd name="connsiteX1" fmla="*/ 148489 w 251139"/>
                <a:gd name="connsiteY1" fmla="*/ 10 h 353805"/>
                <a:gd name="connsiteX2" fmla="*/ 251139 w 251139"/>
                <a:gd name="connsiteY2" fmla="*/ 351449 h 353805"/>
                <a:gd name="connsiteX3" fmla="*/ 205200 w 251139"/>
                <a:gd name="connsiteY3" fmla="*/ 353804 h 353805"/>
                <a:gd name="connsiteX4" fmla="*/ 140061 w 251139"/>
                <a:gd name="connsiteY4" fmla="*/ 146119 h 353805"/>
                <a:gd name="connsiteX5" fmla="*/ 67473 w 251139"/>
                <a:gd name="connsiteY5" fmla="*/ 348642 h 353805"/>
                <a:gd name="connsiteX6" fmla="*/ 0 w 251139"/>
                <a:gd name="connsiteY6" fmla="*/ 343483 h 353805"/>
                <a:gd name="connsiteX0" fmla="*/ 0 w 251139"/>
                <a:gd name="connsiteY0" fmla="*/ 343483 h 353804"/>
                <a:gd name="connsiteX1" fmla="*/ 148489 w 251139"/>
                <a:gd name="connsiteY1" fmla="*/ 10 h 353804"/>
                <a:gd name="connsiteX2" fmla="*/ 251139 w 251139"/>
                <a:gd name="connsiteY2" fmla="*/ 351449 h 353804"/>
                <a:gd name="connsiteX3" fmla="*/ 205200 w 251139"/>
                <a:gd name="connsiteY3" fmla="*/ 353804 h 353804"/>
                <a:gd name="connsiteX4" fmla="*/ 153548 w 251139"/>
                <a:gd name="connsiteY4" fmla="*/ 143763 h 353804"/>
                <a:gd name="connsiteX5" fmla="*/ 67473 w 251139"/>
                <a:gd name="connsiteY5" fmla="*/ 348642 h 353804"/>
                <a:gd name="connsiteX6" fmla="*/ 0 w 251139"/>
                <a:gd name="connsiteY6" fmla="*/ 343483 h 353804"/>
                <a:gd name="connsiteX0" fmla="*/ 0 w 251139"/>
                <a:gd name="connsiteY0" fmla="*/ 331908 h 342229"/>
                <a:gd name="connsiteX1" fmla="*/ 139023 w 251139"/>
                <a:gd name="connsiteY1" fmla="*/ 11 h 342229"/>
                <a:gd name="connsiteX2" fmla="*/ 251139 w 251139"/>
                <a:gd name="connsiteY2" fmla="*/ 339874 h 342229"/>
                <a:gd name="connsiteX3" fmla="*/ 205200 w 251139"/>
                <a:gd name="connsiteY3" fmla="*/ 342229 h 342229"/>
                <a:gd name="connsiteX4" fmla="*/ 153548 w 251139"/>
                <a:gd name="connsiteY4" fmla="*/ 132188 h 342229"/>
                <a:gd name="connsiteX5" fmla="*/ 67473 w 251139"/>
                <a:gd name="connsiteY5" fmla="*/ 337067 h 342229"/>
                <a:gd name="connsiteX6" fmla="*/ 0 w 251139"/>
                <a:gd name="connsiteY6" fmla="*/ 331908 h 342229"/>
                <a:gd name="connsiteX0" fmla="*/ 0 w 251139"/>
                <a:gd name="connsiteY0" fmla="*/ 332019 h 342340"/>
                <a:gd name="connsiteX1" fmla="*/ 139023 w 251139"/>
                <a:gd name="connsiteY1" fmla="*/ 122 h 342340"/>
                <a:gd name="connsiteX2" fmla="*/ 251139 w 251139"/>
                <a:gd name="connsiteY2" fmla="*/ 339985 h 342340"/>
                <a:gd name="connsiteX3" fmla="*/ 205200 w 251139"/>
                <a:gd name="connsiteY3" fmla="*/ 342340 h 342340"/>
                <a:gd name="connsiteX4" fmla="*/ 153548 w 251139"/>
                <a:gd name="connsiteY4" fmla="*/ 132299 h 342340"/>
                <a:gd name="connsiteX5" fmla="*/ 67473 w 251139"/>
                <a:gd name="connsiteY5" fmla="*/ 337178 h 342340"/>
                <a:gd name="connsiteX6" fmla="*/ 0 w 251139"/>
                <a:gd name="connsiteY6" fmla="*/ 332019 h 342340"/>
                <a:gd name="connsiteX0" fmla="*/ 0 w 251139"/>
                <a:gd name="connsiteY0" fmla="*/ 312192 h 322513"/>
                <a:gd name="connsiteX1" fmla="*/ 144702 w 251139"/>
                <a:gd name="connsiteY1" fmla="*/ 139 h 322513"/>
                <a:gd name="connsiteX2" fmla="*/ 251139 w 251139"/>
                <a:gd name="connsiteY2" fmla="*/ 320158 h 322513"/>
                <a:gd name="connsiteX3" fmla="*/ 205200 w 251139"/>
                <a:gd name="connsiteY3" fmla="*/ 322513 h 322513"/>
                <a:gd name="connsiteX4" fmla="*/ 153548 w 251139"/>
                <a:gd name="connsiteY4" fmla="*/ 112472 h 322513"/>
                <a:gd name="connsiteX5" fmla="*/ 67473 w 251139"/>
                <a:gd name="connsiteY5" fmla="*/ 317351 h 322513"/>
                <a:gd name="connsiteX6" fmla="*/ 0 w 251139"/>
                <a:gd name="connsiteY6" fmla="*/ 312192 h 322513"/>
                <a:gd name="connsiteX0" fmla="*/ 0 w 251139"/>
                <a:gd name="connsiteY0" fmla="*/ 312192 h 322513"/>
                <a:gd name="connsiteX1" fmla="*/ 144702 w 251139"/>
                <a:gd name="connsiteY1" fmla="*/ 139 h 322513"/>
                <a:gd name="connsiteX2" fmla="*/ 251139 w 251139"/>
                <a:gd name="connsiteY2" fmla="*/ 320158 h 322513"/>
                <a:gd name="connsiteX3" fmla="*/ 205200 w 251139"/>
                <a:gd name="connsiteY3" fmla="*/ 322513 h 322513"/>
                <a:gd name="connsiteX4" fmla="*/ 153548 w 251139"/>
                <a:gd name="connsiteY4" fmla="*/ 112472 h 322513"/>
                <a:gd name="connsiteX5" fmla="*/ 67473 w 251139"/>
                <a:gd name="connsiteY5" fmla="*/ 317351 h 322513"/>
                <a:gd name="connsiteX6" fmla="*/ 0 w 251139"/>
                <a:gd name="connsiteY6" fmla="*/ 312192 h 322513"/>
                <a:gd name="connsiteX0" fmla="*/ 0 w 251139"/>
                <a:gd name="connsiteY0" fmla="*/ 308888 h 319209"/>
                <a:gd name="connsiteX1" fmla="*/ 137130 w 251139"/>
                <a:gd name="connsiteY1" fmla="*/ 142 h 319209"/>
                <a:gd name="connsiteX2" fmla="*/ 251139 w 251139"/>
                <a:gd name="connsiteY2" fmla="*/ 316854 h 319209"/>
                <a:gd name="connsiteX3" fmla="*/ 205200 w 251139"/>
                <a:gd name="connsiteY3" fmla="*/ 319209 h 319209"/>
                <a:gd name="connsiteX4" fmla="*/ 153548 w 251139"/>
                <a:gd name="connsiteY4" fmla="*/ 109168 h 319209"/>
                <a:gd name="connsiteX5" fmla="*/ 67473 w 251139"/>
                <a:gd name="connsiteY5" fmla="*/ 314047 h 319209"/>
                <a:gd name="connsiteX6" fmla="*/ 0 w 251139"/>
                <a:gd name="connsiteY6" fmla="*/ 308888 h 319209"/>
                <a:gd name="connsiteX0" fmla="*/ 0 w 251139"/>
                <a:gd name="connsiteY0" fmla="*/ 326440 h 336761"/>
                <a:gd name="connsiteX1" fmla="*/ 130155 w 251139"/>
                <a:gd name="connsiteY1" fmla="*/ 126 h 336761"/>
                <a:gd name="connsiteX2" fmla="*/ 251139 w 251139"/>
                <a:gd name="connsiteY2" fmla="*/ 334406 h 336761"/>
                <a:gd name="connsiteX3" fmla="*/ 205200 w 251139"/>
                <a:gd name="connsiteY3" fmla="*/ 336761 h 336761"/>
                <a:gd name="connsiteX4" fmla="*/ 153548 w 251139"/>
                <a:gd name="connsiteY4" fmla="*/ 126720 h 336761"/>
                <a:gd name="connsiteX5" fmla="*/ 67473 w 251139"/>
                <a:gd name="connsiteY5" fmla="*/ 331599 h 336761"/>
                <a:gd name="connsiteX6" fmla="*/ 0 w 251139"/>
                <a:gd name="connsiteY6" fmla="*/ 326440 h 33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139" h="336761">
                  <a:moveTo>
                    <a:pt x="0" y="326440"/>
                  </a:moveTo>
                  <a:cubicBezTo>
                    <a:pt x="2275" y="120191"/>
                    <a:pt x="34842" y="7634"/>
                    <a:pt x="130155" y="126"/>
                  </a:cubicBezTo>
                  <a:cubicBezTo>
                    <a:pt x="196317" y="-5086"/>
                    <a:pt x="251139" y="151798"/>
                    <a:pt x="251139" y="334406"/>
                  </a:cubicBezTo>
                  <a:lnTo>
                    <a:pt x="205200" y="336761"/>
                  </a:lnTo>
                  <a:cubicBezTo>
                    <a:pt x="205200" y="195544"/>
                    <a:pt x="186218" y="149422"/>
                    <a:pt x="153548" y="126720"/>
                  </a:cubicBezTo>
                  <a:cubicBezTo>
                    <a:pt x="112949" y="98510"/>
                    <a:pt x="68210" y="156139"/>
                    <a:pt x="67473" y="331599"/>
                  </a:cubicBezTo>
                  <a:lnTo>
                    <a:pt x="0" y="326440"/>
                  </a:lnTo>
                  <a:close/>
                </a:path>
              </a:pathLst>
            </a:custGeom>
            <a:solidFill>
              <a:srgbClr val="FF0000"/>
            </a:soli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36" name="4-Point Star 35"/>
            <p:cNvSpPr/>
            <p:nvPr/>
          </p:nvSpPr>
          <p:spPr>
            <a:xfrm>
              <a:off x="8077200" y="3259116"/>
              <a:ext cx="139700" cy="153307"/>
            </a:xfrm>
            <a:prstGeom prst="star4">
              <a:avLst/>
            </a:prstGeom>
            <a:solidFill>
              <a:srgbClr val="F79646">
                <a:lumMod val="50000"/>
              </a:srgbClr>
            </a:solidFill>
            <a:ln w="25400" cap="flat" cmpd="sng" algn="ctr">
              <a:solidFill>
                <a:srgbClr val="9BBB59">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37" name="4-Point Star 36"/>
            <p:cNvSpPr/>
            <p:nvPr/>
          </p:nvSpPr>
          <p:spPr>
            <a:xfrm>
              <a:off x="7861769" y="2832156"/>
              <a:ext cx="139700" cy="153307"/>
            </a:xfrm>
            <a:prstGeom prst="star4">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cxnSp>
          <p:nvCxnSpPr>
            <p:cNvPr id="39" name="Straight Connector 38"/>
            <p:cNvCxnSpPr/>
            <p:nvPr/>
          </p:nvCxnSpPr>
          <p:spPr>
            <a:xfrm flipV="1">
              <a:off x="6551693" y="2952244"/>
              <a:ext cx="1263667" cy="87835"/>
            </a:xfrm>
            <a:prstGeom prst="line">
              <a:avLst/>
            </a:prstGeom>
            <a:noFill/>
            <a:ln w="12700" cap="flat" cmpd="sng" algn="ctr">
              <a:solidFill>
                <a:srgbClr val="FF0000"/>
              </a:solidFill>
              <a:prstDash val="solid"/>
            </a:ln>
            <a:effectLst/>
          </p:spPr>
        </p:cxnSp>
        <p:cxnSp>
          <p:nvCxnSpPr>
            <p:cNvPr id="38" name="Straight Arrow Connector 37"/>
            <p:cNvCxnSpPr>
              <a:cxnSpLocks/>
              <a:stCxn id="8" idx="1"/>
            </p:cNvCxnSpPr>
            <p:nvPr/>
          </p:nvCxnSpPr>
          <p:spPr>
            <a:xfrm flipH="1">
              <a:off x="2209189" y="5088674"/>
              <a:ext cx="606453" cy="1"/>
            </a:xfrm>
            <a:prstGeom prst="straightConnector1">
              <a:avLst/>
            </a:prstGeom>
            <a:noFill/>
            <a:ln w="22225" cap="flat" cmpd="sng" algn="ctr">
              <a:solidFill>
                <a:sysClr val="windowText" lastClr="000000"/>
              </a:solidFill>
              <a:prstDash val="solid"/>
              <a:tailEnd type="triangle"/>
            </a:ln>
            <a:effectLst/>
          </p:spPr>
        </p:cxnSp>
      </p:grpSp>
      <p:sp>
        <p:nvSpPr>
          <p:cNvPr id="40" name="TextBox 39"/>
          <p:cNvSpPr txBox="1"/>
          <p:nvPr/>
        </p:nvSpPr>
        <p:spPr>
          <a:xfrm>
            <a:off x="7486276" y="1295400"/>
            <a:ext cx="1627451"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rPr>
              <a:t>Off-axis background</a:t>
            </a:r>
          </a:p>
        </p:txBody>
      </p:sp>
    </p:spTree>
    <p:extLst>
      <p:ext uri="{BB962C8B-B14F-4D97-AF65-F5344CB8AC3E}">
        <p14:creationId xmlns:p14="http://schemas.microsoft.com/office/powerpoint/2010/main" val="4080416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4480" y="8878"/>
            <a:ext cx="7589520" cy="996696"/>
          </a:xfrm>
        </p:spPr>
        <p:txBody>
          <a:bodyPr/>
          <a:lstStyle/>
          <a:p>
            <a:pPr algn="ctr"/>
            <a:r>
              <a:rPr lang="en-US" i="1" dirty="0">
                <a:solidFill>
                  <a:schemeClr val="tx1"/>
                </a:solidFill>
              </a:rPr>
              <a:t>Mirror Production Process</a:t>
            </a:r>
          </a:p>
        </p:txBody>
      </p:sp>
      <p:pic>
        <p:nvPicPr>
          <p:cNvPr id="3" name="Content Placeholder 2"/>
          <p:cNvPicPr>
            <a:picLocks noGrp="1" noChangeAspect="1"/>
          </p:cNvPicPr>
          <p:nvPr>
            <p:ph idx="1"/>
          </p:nvPr>
        </p:nvPicPr>
        <p:blipFill>
          <a:blip r:embed="rId3"/>
          <a:stretch>
            <a:fillRect/>
          </a:stretch>
        </p:blipFill>
        <p:spPr>
          <a:xfrm>
            <a:off x="6829373" y="4784634"/>
            <a:ext cx="1097280" cy="1463766"/>
          </a:xfrm>
          <a:prstGeom prst="rect">
            <a:avLst/>
          </a:prstGeom>
        </p:spPr>
      </p:pic>
      <p:grpSp>
        <p:nvGrpSpPr>
          <p:cNvPr id="139" name="Group 138"/>
          <p:cNvGrpSpPr/>
          <p:nvPr/>
        </p:nvGrpSpPr>
        <p:grpSpPr>
          <a:xfrm>
            <a:off x="2735852" y="4702223"/>
            <a:ext cx="1662968" cy="1622377"/>
            <a:chOff x="2735852" y="4546177"/>
            <a:chExt cx="1662968" cy="1622377"/>
          </a:xfrm>
        </p:grpSpPr>
        <p:sp>
          <p:nvSpPr>
            <p:cNvPr id="4" name="Rectangle 4"/>
            <p:cNvSpPr>
              <a:spLocks noChangeArrowheads="1"/>
            </p:cNvSpPr>
            <p:nvPr/>
          </p:nvSpPr>
          <p:spPr bwMode="auto">
            <a:xfrm>
              <a:off x="2735852" y="5043047"/>
              <a:ext cx="1662968" cy="112550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5" name="Rectangle 5"/>
            <p:cNvSpPr>
              <a:spLocks noChangeArrowheads="1"/>
            </p:cNvSpPr>
            <p:nvPr/>
          </p:nvSpPr>
          <p:spPr bwMode="auto">
            <a:xfrm>
              <a:off x="2735852" y="5240697"/>
              <a:ext cx="1662968" cy="927857"/>
            </a:xfrm>
            <a:prstGeom prst="rect">
              <a:avLst/>
            </a:prstGeom>
            <a:solidFill>
              <a:srgbClr val="008000">
                <a:alpha val="50000"/>
              </a:srgbClr>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6" name="Rectangle 6"/>
            <p:cNvSpPr>
              <a:spLocks noChangeArrowheads="1"/>
            </p:cNvSpPr>
            <p:nvPr/>
          </p:nvSpPr>
          <p:spPr bwMode="auto">
            <a:xfrm>
              <a:off x="4071864" y="5355993"/>
              <a:ext cx="140929" cy="680794"/>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7" name="Line 7"/>
            <p:cNvSpPr>
              <a:spLocks noChangeShapeType="1"/>
            </p:cNvSpPr>
            <p:nvPr/>
          </p:nvSpPr>
          <p:spPr bwMode="auto">
            <a:xfrm flipV="1">
              <a:off x="3000799" y="4834417"/>
              <a:ext cx="0" cy="51334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8" name="Line 8"/>
            <p:cNvSpPr>
              <a:spLocks noChangeShapeType="1"/>
            </p:cNvSpPr>
            <p:nvPr/>
          </p:nvSpPr>
          <p:spPr bwMode="auto">
            <a:xfrm flipV="1">
              <a:off x="4133873" y="4828926"/>
              <a:ext cx="0" cy="52706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9" name="Rectangle 9"/>
            <p:cNvSpPr>
              <a:spLocks noChangeArrowheads="1"/>
            </p:cNvSpPr>
            <p:nvPr/>
          </p:nvSpPr>
          <p:spPr bwMode="auto">
            <a:xfrm>
              <a:off x="3935162" y="4546177"/>
              <a:ext cx="442519" cy="34177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000" b="1">
                  <a:solidFill>
                    <a:schemeClr val="tx2"/>
                  </a:solidFill>
                  <a:latin typeface="Arial" panose="020B0604020202020204" pitchFamily="34" charset="0"/>
                </a:defRPr>
              </a:lvl1pPr>
              <a:lvl2pPr marL="742950" indent="-285750">
                <a:spcBef>
                  <a:spcPct val="20000"/>
                </a:spcBef>
                <a:buSzPct val="100000"/>
                <a:buChar char="-"/>
                <a:defRPr>
                  <a:solidFill>
                    <a:srgbClr val="043968"/>
                  </a:solidFill>
                  <a:latin typeface="Arial" panose="020B0604020202020204" pitchFamily="34" charset="0"/>
                </a:defRPr>
              </a:lvl2pPr>
              <a:lvl3pPr marL="1143000" indent="-228600">
                <a:spcBef>
                  <a:spcPct val="20000"/>
                </a:spcBef>
                <a:buSzPct val="100000"/>
                <a:buChar char="&gt;"/>
                <a:defRPr>
                  <a:solidFill>
                    <a:srgbClr val="043968"/>
                  </a:solidFill>
                  <a:latin typeface="Arial" panose="020B0604020202020204" pitchFamily="34"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000000"/>
                  </a:solidFill>
                  <a:effectLst/>
                  <a:uLnTx/>
                  <a:uFillTx/>
                  <a:latin typeface="Arial" panose="020B0604020202020204" pitchFamily="34" charset="0"/>
                </a:rPr>
                <a:t>(+)</a:t>
              </a:r>
            </a:p>
          </p:txBody>
        </p:sp>
        <p:sp>
          <p:nvSpPr>
            <p:cNvPr id="10" name="Rectangle 10"/>
            <p:cNvSpPr>
              <a:spLocks noChangeArrowheads="1"/>
            </p:cNvSpPr>
            <p:nvPr/>
          </p:nvSpPr>
          <p:spPr bwMode="auto">
            <a:xfrm>
              <a:off x="2799270" y="4546177"/>
              <a:ext cx="442519" cy="34177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000" b="1">
                  <a:solidFill>
                    <a:schemeClr val="tx2"/>
                  </a:solidFill>
                  <a:latin typeface="Arial" panose="020B0604020202020204" pitchFamily="34" charset="0"/>
                </a:defRPr>
              </a:lvl1pPr>
              <a:lvl2pPr marL="742950" indent="-285750">
                <a:spcBef>
                  <a:spcPct val="20000"/>
                </a:spcBef>
                <a:buSzPct val="100000"/>
                <a:buChar char="-"/>
                <a:defRPr>
                  <a:solidFill>
                    <a:srgbClr val="043968"/>
                  </a:solidFill>
                  <a:latin typeface="Arial" panose="020B0604020202020204" pitchFamily="34" charset="0"/>
                </a:defRPr>
              </a:lvl2pPr>
              <a:lvl3pPr marL="1143000" indent="-228600">
                <a:spcBef>
                  <a:spcPct val="20000"/>
                </a:spcBef>
                <a:buSzPct val="100000"/>
                <a:buChar char="&gt;"/>
                <a:defRPr>
                  <a:solidFill>
                    <a:srgbClr val="043968"/>
                  </a:solidFill>
                  <a:latin typeface="Arial" panose="020B0604020202020204" pitchFamily="34"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000000"/>
                  </a:solidFill>
                  <a:effectLst/>
                  <a:uLnTx/>
                  <a:uFillTx/>
                  <a:latin typeface="Arial" panose="020B0604020202020204" pitchFamily="34" charset="0"/>
                </a:rPr>
                <a:t>(+)</a:t>
              </a:r>
            </a:p>
          </p:txBody>
        </p:sp>
        <p:sp>
          <p:nvSpPr>
            <p:cNvPr id="11" name="Rectangle 11"/>
            <p:cNvSpPr>
              <a:spLocks noChangeArrowheads="1"/>
            </p:cNvSpPr>
            <p:nvPr/>
          </p:nvSpPr>
          <p:spPr bwMode="auto">
            <a:xfrm>
              <a:off x="2938790" y="5355993"/>
              <a:ext cx="138111" cy="680794"/>
            </a:xfrm>
            <a:prstGeom prst="rect">
              <a:avLst/>
            </a:prstGeom>
            <a:gradFill rotWithShape="0">
              <a:gsLst>
                <a:gs pos="0">
                  <a:srgbClr val="FFFFFF"/>
                </a:gs>
                <a:gs pos="50000">
                  <a:srgbClr val="FFFFFF">
                    <a:gamma/>
                    <a:shade val="46275"/>
                    <a:invGamma/>
                  </a:srgbClr>
                </a:gs>
                <a:gs pos="100000">
                  <a:srgbClr val="FFFFFF"/>
                </a:gs>
              </a:gsLst>
              <a:lin ang="5400000" scaled="1"/>
            </a:gra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7" name="Oval 13"/>
            <p:cNvSpPr>
              <a:spLocks noChangeArrowheads="1"/>
            </p:cNvSpPr>
            <p:nvPr/>
          </p:nvSpPr>
          <p:spPr bwMode="auto">
            <a:xfrm>
              <a:off x="3300099" y="5930037"/>
              <a:ext cx="548640" cy="71374"/>
            </a:xfrm>
            <a:prstGeom prst="ellipse">
              <a:avLst/>
            </a:prstGeom>
            <a:solidFill>
              <a:srgbClr val="CECECE"/>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8" name="AutoShape 14"/>
            <p:cNvSpPr>
              <a:spLocks noChangeArrowheads="1"/>
            </p:cNvSpPr>
            <p:nvPr/>
          </p:nvSpPr>
          <p:spPr bwMode="auto">
            <a:xfrm rot="10800000" flipH="1" flipV="1">
              <a:off x="3203738" y="5386190"/>
              <a:ext cx="730014" cy="576479"/>
            </a:xfrm>
            <a:custGeom>
              <a:avLst/>
              <a:gdLst>
                <a:gd name="G0" fmla="+- 2530 0 0"/>
                <a:gd name="G1" fmla="+- 21600 0 2530"/>
                <a:gd name="G2" fmla="*/ 2530 1 2"/>
                <a:gd name="G3" fmla="+- 21600 0 G2"/>
                <a:gd name="G4" fmla="+/ 2530 21600 2"/>
                <a:gd name="G5" fmla="+/ G1 0 2"/>
                <a:gd name="G6" fmla="*/ 21600 21600 2530"/>
                <a:gd name="G7" fmla="*/ G6 1 2"/>
                <a:gd name="G8" fmla="+- 21600 0 G7"/>
                <a:gd name="G9" fmla="*/ 21600 1 2"/>
                <a:gd name="G10" fmla="+- 2530 0 G9"/>
                <a:gd name="G11" fmla="?: G10 G8 0"/>
                <a:gd name="G12" fmla="?: G10 G7 21600"/>
                <a:gd name="T0" fmla="*/ 20335 w 21600"/>
                <a:gd name="T1" fmla="*/ 10800 h 21600"/>
                <a:gd name="T2" fmla="*/ 10800 w 21600"/>
                <a:gd name="T3" fmla="*/ 21600 h 21600"/>
                <a:gd name="T4" fmla="*/ 1265 w 21600"/>
                <a:gd name="T5" fmla="*/ 10800 h 21600"/>
                <a:gd name="T6" fmla="*/ 10800 w 21600"/>
                <a:gd name="T7" fmla="*/ 0 h 21600"/>
                <a:gd name="T8" fmla="*/ 3065 w 21600"/>
                <a:gd name="T9" fmla="*/ 3065 h 21600"/>
                <a:gd name="T10" fmla="*/ 18535 w 21600"/>
                <a:gd name="T11" fmla="*/ 18535 h 21600"/>
              </a:gdLst>
              <a:ahLst/>
              <a:cxnLst>
                <a:cxn ang="0">
                  <a:pos x="T0" y="T1"/>
                </a:cxn>
                <a:cxn ang="0">
                  <a:pos x="T2" y="T3"/>
                </a:cxn>
                <a:cxn ang="0">
                  <a:pos x="T4" y="T5"/>
                </a:cxn>
                <a:cxn ang="0">
                  <a:pos x="T6" y="T7"/>
                </a:cxn>
              </a:cxnLst>
              <a:rect l="T8" t="T9" r="T10" b="T11"/>
              <a:pathLst>
                <a:path w="21600" h="21600">
                  <a:moveTo>
                    <a:pt x="0" y="0"/>
                  </a:moveTo>
                  <a:lnTo>
                    <a:pt x="2530" y="21600"/>
                  </a:lnTo>
                  <a:lnTo>
                    <a:pt x="19070" y="21600"/>
                  </a:lnTo>
                  <a:lnTo>
                    <a:pt x="21600" y="0"/>
                  </a:lnTo>
                  <a:close/>
                </a:path>
              </a:pathLst>
            </a:custGeom>
            <a:solidFill>
              <a:srgbClr val="CECECE"/>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9" name="Oval 15"/>
            <p:cNvSpPr>
              <a:spLocks noChangeArrowheads="1"/>
            </p:cNvSpPr>
            <p:nvPr/>
          </p:nvSpPr>
          <p:spPr bwMode="auto">
            <a:xfrm>
              <a:off x="3221484" y="5355992"/>
              <a:ext cx="707466" cy="104315"/>
            </a:xfrm>
            <a:prstGeom prst="ellipse">
              <a:avLst/>
            </a:prstGeom>
            <a:solidFill>
              <a:srgbClr val="CECECE"/>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3" name="Line 16"/>
            <p:cNvSpPr>
              <a:spLocks noChangeShapeType="1"/>
            </p:cNvSpPr>
            <p:nvPr/>
          </p:nvSpPr>
          <p:spPr bwMode="auto">
            <a:xfrm>
              <a:off x="3215435" y="5408150"/>
              <a:ext cx="78921" cy="56000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4" name="Line 17"/>
            <p:cNvSpPr>
              <a:spLocks noChangeShapeType="1"/>
            </p:cNvSpPr>
            <p:nvPr/>
          </p:nvSpPr>
          <p:spPr bwMode="auto">
            <a:xfrm flipH="1">
              <a:off x="3852408" y="5409739"/>
              <a:ext cx="74056" cy="56457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5" name="Rectangle 18"/>
            <p:cNvSpPr>
              <a:spLocks noChangeArrowheads="1"/>
            </p:cNvSpPr>
            <p:nvPr/>
          </p:nvSpPr>
          <p:spPr bwMode="auto">
            <a:xfrm>
              <a:off x="3405267" y="4546177"/>
              <a:ext cx="387556" cy="34177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000" b="1">
                  <a:solidFill>
                    <a:schemeClr val="tx2"/>
                  </a:solidFill>
                  <a:latin typeface="Arial" panose="020B0604020202020204" pitchFamily="34" charset="0"/>
                </a:defRPr>
              </a:lvl1pPr>
              <a:lvl2pPr marL="742950" indent="-285750">
                <a:spcBef>
                  <a:spcPct val="20000"/>
                </a:spcBef>
                <a:buSzPct val="100000"/>
                <a:buChar char="-"/>
                <a:defRPr>
                  <a:solidFill>
                    <a:srgbClr val="043968"/>
                  </a:solidFill>
                  <a:latin typeface="Arial" panose="020B0604020202020204" pitchFamily="34" charset="0"/>
                </a:defRPr>
              </a:lvl2pPr>
              <a:lvl3pPr marL="1143000" indent="-228600">
                <a:spcBef>
                  <a:spcPct val="20000"/>
                </a:spcBef>
                <a:buSzPct val="100000"/>
                <a:buChar char="&gt;"/>
                <a:defRPr>
                  <a:solidFill>
                    <a:srgbClr val="043968"/>
                  </a:solidFill>
                  <a:latin typeface="Arial" panose="020B0604020202020204" pitchFamily="34"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000000"/>
                  </a:solidFill>
                  <a:effectLst/>
                  <a:uLnTx/>
                  <a:uFillTx/>
                  <a:latin typeface="Arial" panose="020B0604020202020204" pitchFamily="34" charset="0"/>
                </a:rPr>
                <a:t>(-)</a:t>
              </a:r>
            </a:p>
          </p:txBody>
        </p:sp>
        <p:sp>
          <p:nvSpPr>
            <p:cNvPr id="16" name="Rectangle 19"/>
            <p:cNvSpPr>
              <a:spLocks noChangeArrowheads="1"/>
            </p:cNvSpPr>
            <p:nvPr/>
          </p:nvSpPr>
          <p:spPr bwMode="auto">
            <a:xfrm>
              <a:off x="3564517" y="4835789"/>
              <a:ext cx="22549" cy="562753"/>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nvGrpSpPr>
          <p:cNvPr id="20" name="Group 21"/>
          <p:cNvGrpSpPr>
            <a:grpSpLocks/>
          </p:cNvGrpSpPr>
          <p:nvPr/>
        </p:nvGrpSpPr>
        <p:grpSpPr bwMode="auto">
          <a:xfrm>
            <a:off x="549403" y="5060175"/>
            <a:ext cx="1782754" cy="1264425"/>
            <a:chOff x="336" y="1953"/>
            <a:chExt cx="1180" cy="931"/>
          </a:xfrm>
        </p:grpSpPr>
        <p:sp>
          <p:nvSpPr>
            <p:cNvPr id="21" name="Rectangle 22"/>
            <p:cNvSpPr>
              <a:spLocks noChangeArrowheads="1"/>
            </p:cNvSpPr>
            <p:nvPr/>
          </p:nvSpPr>
          <p:spPr bwMode="auto">
            <a:xfrm>
              <a:off x="336" y="2064"/>
              <a:ext cx="1180" cy="82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22" name="Rectangle 23"/>
            <p:cNvSpPr>
              <a:spLocks noChangeArrowheads="1"/>
            </p:cNvSpPr>
            <p:nvPr/>
          </p:nvSpPr>
          <p:spPr bwMode="auto">
            <a:xfrm>
              <a:off x="336" y="2208"/>
              <a:ext cx="1180" cy="676"/>
            </a:xfrm>
            <a:prstGeom prst="rect">
              <a:avLst/>
            </a:prstGeom>
            <a:solidFill>
              <a:srgbClr val="FFFF00">
                <a:alpha val="50000"/>
              </a:srgbClr>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nvGrpSpPr>
            <p:cNvPr id="23" name="Group 24"/>
            <p:cNvGrpSpPr>
              <a:grpSpLocks/>
            </p:cNvGrpSpPr>
            <p:nvPr/>
          </p:nvGrpSpPr>
          <p:grpSpPr bwMode="auto">
            <a:xfrm>
              <a:off x="672" y="2304"/>
              <a:ext cx="520" cy="480"/>
              <a:chOff x="3220" y="1391"/>
              <a:chExt cx="520" cy="480"/>
            </a:xfrm>
          </p:grpSpPr>
          <p:sp>
            <p:nvSpPr>
              <p:cNvPr id="27" name="Oval 26"/>
              <p:cNvSpPr>
                <a:spLocks noChangeArrowheads="1"/>
              </p:cNvSpPr>
              <p:nvPr/>
            </p:nvSpPr>
            <p:spPr bwMode="auto">
              <a:xfrm>
                <a:off x="3286" y="1818"/>
                <a:ext cx="386" cy="51"/>
              </a:xfrm>
              <a:prstGeom prst="ellipse">
                <a:avLst/>
              </a:prstGeom>
              <a:solidFill>
                <a:srgbClr val="CECECE"/>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28" name="AutoShape 26"/>
              <p:cNvSpPr>
                <a:spLocks noChangeArrowheads="1"/>
              </p:cNvSpPr>
              <p:nvPr/>
            </p:nvSpPr>
            <p:spPr bwMode="auto">
              <a:xfrm rot="-10800000" flipH="1" flipV="1">
                <a:off x="3220" y="1429"/>
                <a:ext cx="520" cy="418"/>
              </a:xfrm>
              <a:custGeom>
                <a:avLst/>
                <a:gdLst>
                  <a:gd name="G0" fmla="+- 2530 0 0"/>
                  <a:gd name="G1" fmla="+- 21600 0 2530"/>
                  <a:gd name="G2" fmla="*/ 2530 1 2"/>
                  <a:gd name="G3" fmla="+- 21600 0 G2"/>
                  <a:gd name="G4" fmla="+/ 2530 21600 2"/>
                  <a:gd name="G5" fmla="+/ G1 0 2"/>
                  <a:gd name="G6" fmla="*/ 21600 21600 2530"/>
                  <a:gd name="G7" fmla="*/ G6 1 2"/>
                  <a:gd name="G8" fmla="+- 21600 0 G7"/>
                  <a:gd name="G9" fmla="*/ 21600 1 2"/>
                  <a:gd name="G10" fmla="+- 2530 0 G9"/>
                  <a:gd name="G11" fmla="?: G10 G8 0"/>
                  <a:gd name="G12" fmla="?: G10 G7 21600"/>
                  <a:gd name="T0" fmla="*/ 20335 w 21600"/>
                  <a:gd name="T1" fmla="*/ 10800 h 21600"/>
                  <a:gd name="T2" fmla="*/ 10800 w 21600"/>
                  <a:gd name="T3" fmla="*/ 21600 h 21600"/>
                  <a:gd name="T4" fmla="*/ 1265 w 21600"/>
                  <a:gd name="T5" fmla="*/ 10800 h 21600"/>
                  <a:gd name="T6" fmla="*/ 10800 w 21600"/>
                  <a:gd name="T7" fmla="*/ 0 h 21600"/>
                  <a:gd name="T8" fmla="*/ 3065 w 21600"/>
                  <a:gd name="T9" fmla="*/ 3065 h 21600"/>
                  <a:gd name="T10" fmla="*/ 18535 w 21600"/>
                  <a:gd name="T11" fmla="*/ 18535 h 21600"/>
                </a:gdLst>
                <a:ahLst/>
                <a:cxnLst>
                  <a:cxn ang="0">
                    <a:pos x="T0" y="T1"/>
                  </a:cxn>
                  <a:cxn ang="0">
                    <a:pos x="T2" y="T3"/>
                  </a:cxn>
                  <a:cxn ang="0">
                    <a:pos x="T4" y="T5"/>
                  </a:cxn>
                  <a:cxn ang="0">
                    <a:pos x="T6" y="T7"/>
                  </a:cxn>
                </a:cxnLst>
                <a:rect l="T8" t="T9" r="T10" b="T11"/>
                <a:pathLst>
                  <a:path w="21600" h="21600">
                    <a:moveTo>
                      <a:pt x="0" y="0"/>
                    </a:moveTo>
                    <a:lnTo>
                      <a:pt x="2530" y="21600"/>
                    </a:lnTo>
                    <a:lnTo>
                      <a:pt x="19070" y="21600"/>
                    </a:lnTo>
                    <a:lnTo>
                      <a:pt x="21600" y="0"/>
                    </a:lnTo>
                    <a:close/>
                  </a:path>
                </a:pathLst>
              </a:custGeom>
              <a:solidFill>
                <a:srgbClr val="CECECE"/>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29" name="Oval 28"/>
              <p:cNvSpPr>
                <a:spLocks noChangeArrowheads="1"/>
              </p:cNvSpPr>
              <p:nvPr/>
            </p:nvSpPr>
            <p:spPr bwMode="auto">
              <a:xfrm>
                <a:off x="3226" y="1391"/>
                <a:ext cx="504" cy="76"/>
              </a:xfrm>
              <a:prstGeom prst="ellipse">
                <a:avLst/>
              </a:prstGeom>
              <a:solidFill>
                <a:srgbClr val="CECECE"/>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24" name="Line 28"/>
            <p:cNvSpPr>
              <a:spLocks noChangeShapeType="1"/>
            </p:cNvSpPr>
            <p:nvPr/>
          </p:nvSpPr>
          <p:spPr bwMode="auto">
            <a:xfrm>
              <a:off x="684" y="2349"/>
              <a:ext cx="54" cy="40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25" name="Line 29"/>
            <p:cNvSpPr>
              <a:spLocks noChangeShapeType="1"/>
            </p:cNvSpPr>
            <p:nvPr/>
          </p:nvSpPr>
          <p:spPr bwMode="auto">
            <a:xfrm flipH="1">
              <a:off x="1126" y="2347"/>
              <a:ext cx="70" cy="40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26" name="Rectangle 30"/>
            <p:cNvSpPr>
              <a:spLocks noChangeArrowheads="1"/>
            </p:cNvSpPr>
            <p:nvPr/>
          </p:nvSpPr>
          <p:spPr bwMode="auto">
            <a:xfrm>
              <a:off x="912" y="1953"/>
              <a:ext cx="16" cy="37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nvGrpSpPr>
          <p:cNvPr id="30" name="Group 96"/>
          <p:cNvGrpSpPr>
            <a:grpSpLocks/>
          </p:cNvGrpSpPr>
          <p:nvPr/>
        </p:nvGrpSpPr>
        <p:grpSpPr bwMode="auto">
          <a:xfrm>
            <a:off x="5872206" y="2438400"/>
            <a:ext cx="1143000" cy="723900"/>
            <a:chOff x="4608" y="641"/>
            <a:chExt cx="853" cy="535"/>
          </a:xfrm>
        </p:grpSpPr>
        <p:grpSp>
          <p:nvGrpSpPr>
            <p:cNvPr id="31" name="Group 97"/>
            <p:cNvGrpSpPr>
              <a:grpSpLocks/>
            </p:cNvGrpSpPr>
            <p:nvPr/>
          </p:nvGrpSpPr>
          <p:grpSpPr bwMode="auto">
            <a:xfrm>
              <a:off x="4665" y="659"/>
              <a:ext cx="543" cy="515"/>
              <a:chOff x="357" y="2963"/>
              <a:chExt cx="543" cy="515"/>
            </a:xfrm>
          </p:grpSpPr>
          <p:sp>
            <p:nvSpPr>
              <p:cNvPr id="40" name="Oval 98"/>
              <p:cNvSpPr>
                <a:spLocks noChangeArrowheads="1"/>
              </p:cNvSpPr>
              <p:nvPr/>
            </p:nvSpPr>
            <p:spPr bwMode="auto">
              <a:xfrm>
                <a:off x="782" y="3018"/>
                <a:ext cx="116" cy="392"/>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nvGrpSpPr>
              <p:cNvPr id="41" name="Group 99"/>
              <p:cNvGrpSpPr>
                <a:grpSpLocks/>
              </p:cNvGrpSpPr>
              <p:nvPr/>
            </p:nvGrpSpPr>
            <p:grpSpPr bwMode="auto">
              <a:xfrm>
                <a:off x="357" y="2963"/>
                <a:ext cx="64" cy="503"/>
                <a:chOff x="357" y="2963"/>
                <a:chExt cx="64" cy="503"/>
              </a:xfrm>
            </p:grpSpPr>
            <p:sp>
              <p:nvSpPr>
                <p:cNvPr id="44" name="Arc 100"/>
                <p:cNvSpPr>
                  <a:spLocks/>
                </p:cNvSpPr>
                <p:nvPr/>
              </p:nvSpPr>
              <p:spPr bwMode="auto">
                <a:xfrm>
                  <a:off x="357" y="2963"/>
                  <a:ext cx="64" cy="258"/>
                </a:xfrm>
                <a:custGeom>
                  <a:avLst/>
                  <a:gdLst>
                    <a:gd name="G0" fmla="+- 21600 0 0"/>
                    <a:gd name="G1" fmla="+- 21597 0 0"/>
                    <a:gd name="G2" fmla="+- 21600 0 0"/>
                    <a:gd name="T0" fmla="*/ 0 w 21600"/>
                    <a:gd name="T1" fmla="*/ 21597 h 21597"/>
                    <a:gd name="T2" fmla="*/ 21263 w 21600"/>
                    <a:gd name="T3" fmla="*/ 0 h 21597"/>
                    <a:gd name="T4" fmla="*/ 21600 w 21600"/>
                    <a:gd name="T5" fmla="*/ 21597 h 21597"/>
                  </a:gdLst>
                  <a:ahLst/>
                  <a:cxnLst>
                    <a:cxn ang="0">
                      <a:pos x="T0" y="T1"/>
                    </a:cxn>
                    <a:cxn ang="0">
                      <a:pos x="T2" y="T3"/>
                    </a:cxn>
                    <a:cxn ang="0">
                      <a:pos x="T4" y="T5"/>
                    </a:cxn>
                  </a:cxnLst>
                  <a:rect l="0" t="0" r="r" b="b"/>
                  <a:pathLst>
                    <a:path w="21600" h="21597" fill="none" extrusionOk="0">
                      <a:moveTo>
                        <a:pt x="0" y="21597"/>
                      </a:moveTo>
                      <a:cubicBezTo>
                        <a:pt x="0" y="9799"/>
                        <a:pt x="9466" y="183"/>
                        <a:pt x="21262" y="-1"/>
                      </a:cubicBezTo>
                    </a:path>
                    <a:path w="21600" h="21597" stroke="0" extrusionOk="0">
                      <a:moveTo>
                        <a:pt x="0" y="21597"/>
                      </a:moveTo>
                      <a:cubicBezTo>
                        <a:pt x="0" y="9799"/>
                        <a:pt x="9466" y="183"/>
                        <a:pt x="21262" y="-1"/>
                      </a:cubicBezTo>
                      <a:lnTo>
                        <a:pt x="21600" y="21597"/>
                      </a:lnTo>
                      <a:close/>
                    </a:path>
                  </a:pathLst>
                </a:custGeom>
                <a:noFill/>
                <a:ln w="12700" cap="rnd">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45" name="Arc 101"/>
                <p:cNvSpPr>
                  <a:spLocks/>
                </p:cNvSpPr>
                <p:nvPr/>
              </p:nvSpPr>
              <p:spPr bwMode="auto">
                <a:xfrm>
                  <a:off x="357" y="3208"/>
                  <a:ext cx="64" cy="258"/>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42" name="Line 102"/>
              <p:cNvSpPr>
                <a:spLocks noChangeShapeType="1"/>
              </p:cNvSpPr>
              <p:nvPr/>
            </p:nvSpPr>
            <p:spPr bwMode="auto">
              <a:xfrm>
                <a:off x="424" y="2966"/>
                <a:ext cx="410" cy="4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43" name="Line 103"/>
              <p:cNvSpPr>
                <a:spLocks noChangeShapeType="1"/>
              </p:cNvSpPr>
              <p:nvPr/>
            </p:nvSpPr>
            <p:spPr bwMode="auto">
              <a:xfrm flipV="1">
                <a:off x="428" y="3410"/>
                <a:ext cx="408" cy="6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nvGrpSpPr>
            <p:cNvPr id="32" name="Group 104"/>
            <p:cNvGrpSpPr>
              <a:grpSpLocks/>
            </p:cNvGrpSpPr>
            <p:nvPr/>
          </p:nvGrpSpPr>
          <p:grpSpPr bwMode="auto">
            <a:xfrm>
              <a:off x="5293" y="641"/>
              <a:ext cx="168" cy="535"/>
              <a:chOff x="985" y="2945"/>
              <a:chExt cx="168" cy="535"/>
            </a:xfrm>
          </p:grpSpPr>
          <p:sp>
            <p:nvSpPr>
              <p:cNvPr id="36" name="Arc 105"/>
              <p:cNvSpPr>
                <a:spLocks/>
              </p:cNvSpPr>
              <p:nvPr/>
            </p:nvSpPr>
            <p:spPr bwMode="auto">
              <a:xfrm>
                <a:off x="1068" y="3220"/>
                <a:ext cx="82" cy="257"/>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700" cap="rnd">
                <a:solidFill>
                  <a:srgbClr val="FC0128"/>
                </a:solidFill>
                <a:round/>
                <a:headEnd type="triangle"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37" name="Arc 106"/>
              <p:cNvSpPr>
                <a:spLocks/>
              </p:cNvSpPr>
              <p:nvPr/>
            </p:nvSpPr>
            <p:spPr bwMode="auto">
              <a:xfrm>
                <a:off x="985" y="3196"/>
                <a:ext cx="84" cy="284"/>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rgbClr val="FC0128"/>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38" name="Arc 107"/>
              <p:cNvSpPr>
                <a:spLocks/>
              </p:cNvSpPr>
              <p:nvPr/>
            </p:nvSpPr>
            <p:spPr bwMode="auto">
              <a:xfrm>
                <a:off x="985" y="2949"/>
                <a:ext cx="84" cy="284"/>
              </a:xfrm>
              <a:custGeom>
                <a:avLst/>
                <a:gdLst>
                  <a:gd name="G0" fmla="+- 21600 0 0"/>
                  <a:gd name="G1" fmla="+- 21598 0 0"/>
                  <a:gd name="G2" fmla="+- 21600 0 0"/>
                  <a:gd name="T0" fmla="*/ 0 w 21600"/>
                  <a:gd name="T1" fmla="*/ 21598 h 21598"/>
                  <a:gd name="T2" fmla="*/ 21343 w 21600"/>
                  <a:gd name="T3" fmla="*/ 0 h 21598"/>
                  <a:gd name="T4" fmla="*/ 21600 w 21600"/>
                  <a:gd name="T5" fmla="*/ 21598 h 21598"/>
                </a:gdLst>
                <a:ahLst/>
                <a:cxnLst>
                  <a:cxn ang="0">
                    <a:pos x="T0" y="T1"/>
                  </a:cxn>
                  <a:cxn ang="0">
                    <a:pos x="T2" y="T3"/>
                  </a:cxn>
                  <a:cxn ang="0">
                    <a:pos x="T4" y="T5"/>
                  </a:cxn>
                </a:cxnLst>
                <a:rect l="0" t="0" r="r" b="b"/>
                <a:pathLst>
                  <a:path w="21600" h="21598" fill="none" extrusionOk="0">
                    <a:moveTo>
                      <a:pt x="0" y="21598"/>
                    </a:moveTo>
                    <a:cubicBezTo>
                      <a:pt x="0" y="9768"/>
                      <a:pt x="9514" y="140"/>
                      <a:pt x="21342" y="-1"/>
                    </a:cubicBezTo>
                  </a:path>
                  <a:path w="21600" h="21598" stroke="0" extrusionOk="0">
                    <a:moveTo>
                      <a:pt x="0" y="21598"/>
                    </a:moveTo>
                    <a:cubicBezTo>
                      <a:pt x="0" y="9768"/>
                      <a:pt x="9514" y="140"/>
                      <a:pt x="21342" y="-1"/>
                    </a:cubicBezTo>
                    <a:lnTo>
                      <a:pt x="21600" y="21598"/>
                    </a:lnTo>
                    <a:close/>
                  </a:path>
                </a:pathLst>
              </a:custGeom>
              <a:noFill/>
              <a:ln w="12700" cap="rnd">
                <a:solidFill>
                  <a:srgbClr val="FC0128"/>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39" name="Arc 108"/>
              <p:cNvSpPr>
                <a:spLocks/>
              </p:cNvSpPr>
              <p:nvPr/>
            </p:nvSpPr>
            <p:spPr bwMode="auto">
              <a:xfrm>
                <a:off x="1068" y="2945"/>
                <a:ext cx="85" cy="204"/>
              </a:xfrm>
              <a:custGeom>
                <a:avLst/>
                <a:gdLst>
                  <a:gd name="G0" fmla="+- 257 0 0"/>
                  <a:gd name="G1" fmla="+- 21600 0 0"/>
                  <a:gd name="G2" fmla="+- 21600 0 0"/>
                  <a:gd name="T0" fmla="*/ 0 w 21857"/>
                  <a:gd name="T1" fmla="*/ 2 h 21600"/>
                  <a:gd name="T2" fmla="*/ 21857 w 21857"/>
                  <a:gd name="T3" fmla="*/ 21600 h 21600"/>
                  <a:gd name="T4" fmla="*/ 257 w 21857"/>
                  <a:gd name="T5" fmla="*/ 21600 h 21600"/>
                </a:gdLst>
                <a:ahLst/>
                <a:cxnLst>
                  <a:cxn ang="0">
                    <a:pos x="T0" y="T1"/>
                  </a:cxn>
                  <a:cxn ang="0">
                    <a:pos x="T2" y="T3"/>
                  </a:cxn>
                  <a:cxn ang="0">
                    <a:pos x="T4" y="T5"/>
                  </a:cxn>
                </a:cxnLst>
                <a:rect l="0" t="0" r="r" b="b"/>
                <a:pathLst>
                  <a:path w="21857" h="21600" fill="none" extrusionOk="0">
                    <a:moveTo>
                      <a:pt x="-1" y="1"/>
                    </a:moveTo>
                    <a:cubicBezTo>
                      <a:pt x="85" y="0"/>
                      <a:pt x="171" y="-1"/>
                      <a:pt x="257" y="0"/>
                    </a:cubicBezTo>
                    <a:cubicBezTo>
                      <a:pt x="12186" y="0"/>
                      <a:pt x="21857" y="9670"/>
                      <a:pt x="21857" y="21600"/>
                    </a:cubicBezTo>
                  </a:path>
                  <a:path w="21857" h="21600" stroke="0" extrusionOk="0">
                    <a:moveTo>
                      <a:pt x="-1" y="1"/>
                    </a:moveTo>
                    <a:cubicBezTo>
                      <a:pt x="85" y="0"/>
                      <a:pt x="171" y="-1"/>
                      <a:pt x="257" y="0"/>
                    </a:cubicBezTo>
                    <a:cubicBezTo>
                      <a:pt x="12186" y="0"/>
                      <a:pt x="21857" y="9670"/>
                      <a:pt x="21857" y="21600"/>
                    </a:cubicBezTo>
                    <a:lnTo>
                      <a:pt x="257" y="21600"/>
                    </a:lnTo>
                    <a:close/>
                  </a:path>
                </a:pathLst>
              </a:custGeom>
              <a:noFill/>
              <a:ln w="12700" cap="rnd">
                <a:solidFill>
                  <a:srgbClr val="FC0128"/>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nvGrpSpPr>
            <p:cNvPr id="33" name="Group 109"/>
            <p:cNvGrpSpPr>
              <a:grpSpLocks/>
            </p:cNvGrpSpPr>
            <p:nvPr/>
          </p:nvGrpSpPr>
          <p:grpSpPr bwMode="auto">
            <a:xfrm>
              <a:off x="4608" y="848"/>
              <a:ext cx="604" cy="124"/>
              <a:chOff x="300" y="3152"/>
              <a:chExt cx="604" cy="124"/>
            </a:xfrm>
          </p:grpSpPr>
          <p:sp>
            <p:nvSpPr>
              <p:cNvPr id="34" name="Line 110"/>
              <p:cNvSpPr>
                <a:spLocks noChangeShapeType="1"/>
              </p:cNvSpPr>
              <p:nvPr/>
            </p:nvSpPr>
            <p:spPr bwMode="auto">
              <a:xfrm>
                <a:off x="300" y="3216"/>
                <a:ext cx="604" cy="0"/>
              </a:xfrm>
              <a:prstGeom prst="line">
                <a:avLst/>
              </a:prstGeom>
              <a:noFill/>
              <a:ln w="1270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35" name="Oval 111"/>
              <p:cNvSpPr>
                <a:spLocks noChangeArrowheads="1"/>
              </p:cNvSpPr>
              <p:nvPr/>
            </p:nvSpPr>
            <p:spPr bwMode="auto">
              <a:xfrm>
                <a:off x="492" y="3150"/>
                <a:ext cx="220" cy="124"/>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grpSp>
        <p:nvGrpSpPr>
          <p:cNvPr id="46" name="Group 112"/>
          <p:cNvGrpSpPr>
            <a:grpSpLocks/>
          </p:cNvGrpSpPr>
          <p:nvPr/>
        </p:nvGrpSpPr>
        <p:grpSpPr bwMode="auto">
          <a:xfrm>
            <a:off x="7286300" y="2286000"/>
            <a:ext cx="1324300" cy="998943"/>
            <a:chOff x="480" y="624"/>
            <a:chExt cx="1200" cy="1043"/>
          </a:xfrm>
        </p:grpSpPr>
        <p:grpSp>
          <p:nvGrpSpPr>
            <p:cNvPr id="47" name="Group 113"/>
            <p:cNvGrpSpPr>
              <a:grpSpLocks/>
            </p:cNvGrpSpPr>
            <p:nvPr/>
          </p:nvGrpSpPr>
          <p:grpSpPr bwMode="auto">
            <a:xfrm>
              <a:off x="864" y="1152"/>
              <a:ext cx="543" cy="515"/>
              <a:chOff x="4451" y="1234"/>
              <a:chExt cx="543" cy="515"/>
            </a:xfrm>
          </p:grpSpPr>
          <p:sp>
            <p:nvSpPr>
              <p:cNvPr id="57" name="Oval 114"/>
              <p:cNvSpPr>
                <a:spLocks noChangeArrowheads="1"/>
              </p:cNvSpPr>
              <p:nvPr/>
            </p:nvSpPr>
            <p:spPr bwMode="auto">
              <a:xfrm>
                <a:off x="4880" y="1289"/>
                <a:ext cx="116" cy="392"/>
              </a:xfrm>
              <a:prstGeom prst="ellipse">
                <a:avLst/>
              </a:prstGeom>
              <a:gradFill rotWithShape="0">
                <a:gsLst>
                  <a:gs pos="0">
                    <a:srgbClr val="FC0128"/>
                  </a:gs>
                  <a:gs pos="100000">
                    <a:srgbClr val="FC0128">
                      <a:gamma/>
                      <a:shade val="46275"/>
                      <a:invGamma/>
                    </a:srgbClr>
                  </a:gs>
                </a:gsLst>
                <a:lin ang="0" scaled="1"/>
              </a:gra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nvGrpSpPr>
              <p:cNvPr id="58" name="Group 115"/>
              <p:cNvGrpSpPr>
                <a:grpSpLocks/>
              </p:cNvGrpSpPr>
              <p:nvPr/>
            </p:nvGrpSpPr>
            <p:grpSpPr bwMode="auto">
              <a:xfrm>
                <a:off x="4451" y="1234"/>
                <a:ext cx="64" cy="503"/>
                <a:chOff x="4451" y="1234"/>
                <a:chExt cx="64" cy="503"/>
              </a:xfrm>
            </p:grpSpPr>
            <p:sp>
              <p:nvSpPr>
                <p:cNvPr id="61" name="Arc 116"/>
                <p:cNvSpPr>
                  <a:spLocks/>
                </p:cNvSpPr>
                <p:nvPr/>
              </p:nvSpPr>
              <p:spPr bwMode="auto">
                <a:xfrm>
                  <a:off x="4451" y="1234"/>
                  <a:ext cx="64" cy="258"/>
                </a:xfrm>
                <a:custGeom>
                  <a:avLst/>
                  <a:gdLst>
                    <a:gd name="G0" fmla="+- 21600 0 0"/>
                    <a:gd name="G1" fmla="+- 21597 0 0"/>
                    <a:gd name="G2" fmla="+- 21600 0 0"/>
                    <a:gd name="T0" fmla="*/ 0 w 21600"/>
                    <a:gd name="T1" fmla="*/ 21597 h 21597"/>
                    <a:gd name="T2" fmla="*/ 21263 w 21600"/>
                    <a:gd name="T3" fmla="*/ 0 h 21597"/>
                    <a:gd name="T4" fmla="*/ 21600 w 21600"/>
                    <a:gd name="T5" fmla="*/ 21597 h 21597"/>
                  </a:gdLst>
                  <a:ahLst/>
                  <a:cxnLst>
                    <a:cxn ang="0">
                      <a:pos x="T0" y="T1"/>
                    </a:cxn>
                    <a:cxn ang="0">
                      <a:pos x="T2" y="T3"/>
                    </a:cxn>
                    <a:cxn ang="0">
                      <a:pos x="T4" y="T5"/>
                    </a:cxn>
                  </a:cxnLst>
                  <a:rect l="0" t="0" r="r" b="b"/>
                  <a:pathLst>
                    <a:path w="21600" h="21597" fill="none" extrusionOk="0">
                      <a:moveTo>
                        <a:pt x="0" y="21597"/>
                      </a:moveTo>
                      <a:cubicBezTo>
                        <a:pt x="0" y="9799"/>
                        <a:pt x="9466" y="183"/>
                        <a:pt x="21262" y="-1"/>
                      </a:cubicBezTo>
                    </a:path>
                    <a:path w="21600" h="21597" stroke="0" extrusionOk="0">
                      <a:moveTo>
                        <a:pt x="0" y="21597"/>
                      </a:moveTo>
                      <a:cubicBezTo>
                        <a:pt x="0" y="9799"/>
                        <a:pt x="9466" y="183"/>
                        <a:pt x="21262" y="-1"/>
                      </a:cubicBezTo>
                      <a:lnTo>
                        <a:pt x="21600" y="21597"/>
                      </a:lnTo>
                      <a:close/>
                    </a:path>
                  </a:pathLst>
                </a:custGeom>
                <a:gradFill rotWithShape="0">
                  <a:gsLst>
                    <a:gs pos="0">
                      <a:srgbClr val="FC0128"/>
                    </a:gs>
                    <a:gs pos="100000">
                      <a:srgbClr val="FC0128">
                        <a:gamma/>
                        <a:shade val="46275"/>
                        <a:invGamma/>
                      </a:srgbClr>
                    </a:gs>
                  </a:gsLst>
                  <a:lin ang="0" scaled="1"/>
                </a:gra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62" name="Arc 117"/>
                <p:cNvSpPr>
                  <a:spLocks/>
                </p:cNvSpPr>
                <p:nvPr/>
              </p:nvSpPr>
              <p:spPr bwMode="auto">
                <a:xfrm>
                  <a:off x="4451" y="1479"/>
                  <a:ext cx="64" cy="258"/>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gradFill rotWithShape="0">
                  <a:gsLst>
                    <a:gs pos="0">
                      <a:srgbClr val="FC0128"/>
                    </a:gs>
                    <a:gs pos="100000">
                      <a:srgbClr val="FC0128">
                        <a:gamma/>
                        <a:shade val="46275"/>
                        <a:invGamma/>
                      </a:srgbClr>
                    </a:gs>
                  </a:gsLst>
                  <a:lin ang="0" scaled="1"/>
                </a:gra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59" name="Line 118"/>
              <p:cNvSpPr>
                <a:spLocks noChangeShapeType="1"/>
              </p:cNvSpPr>
              <p:nvPr/>
            </p:nvSpPr>
            <p:spPr bwMode="auto">
              <a:xfrm>
                <a:off x="4518" y="1237"/>
                <a:ext cx="412" cy="44"/>
              </a:xfrm>
              <a:prstGeom prst="line">
                <a:avLst/>
              </a:prstGeom>
              <a:no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60" name="Line 119"/>
              <p:cNvSpPr>
                <a:spLocks noChangeShapeType="1"/>
              </p:cNvSpPr>
              <p:nvPr/>
            </p:nvSpPr>
            <p:spPr bwMode="auto">
              <a:xfrm flipV="1">
                <a:off x="4522" y="1681"/>
                <a:ext cx="408" cy="68"/>
              </a:xfrm>
              <a:prstGeom prst="line">
                <a:avLst/>
              </a:prstGeom>
              <a:no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48" name="Line 120"/>
            <p:cNvSpPr>
              <a:spLocks noChangeShapeType="1"/>
            </p:cNvSpPr>
            <p:nvPr/>
          </p:nvSpPr>
          <p:spPr bwMode="auto">
            <a:xfrm>
              <a:off x="1344" y="1393"/>
              <a:ext cx="336"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49" name="Line 121"/>
            <p:cNvSpPr>
              <a:spLocks noChangeShapeType="1"/>
            </p:cNvSpPr>
            <p:nvPr/>
          </p:nvSpPr>
          <p:spPr bwMode="auto">
            <a:xfrm flipH="1">
              <a:off x="480" y="1393"/>
              <a:ext cx="384"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50" name="Oval 122"/>
            <p:cNvSpPr>
              <a:spLocks noChangeArrowheads="1"/>
            </p:cNvSpPr>
            <p:nvPr/>
          </p:nvSpPr>
          <p:spPr bwMode="auto">
            <a:xfrm>
              <a:off x="960" y="816"/>
              <a:ext cx="288" cy="145"/>
            </a:xfrm>
            <a:prstGeom prst="ellipse">
              <a:avLst/>
            </a:prstGeom>
            <a:noFill/>
            <a:ln w="952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51" name="Oval 123"/>
            <p:cNvSpPr>
              <a:spLocks noChangeArrowheads="1"/>
            </p:cNvSpPr>
            <p:nvPr/>
          </p:nvSpPr>
          <p:spPr bwMode="auto">
            <a:xfrm>
              <a:off x="1008" y="912"/>
              <a:ext cx="192" cy="49"/>
            </a:xfrm>
            <a:prstGeom prst="ellipse">
              <a:avLst/>
            </a:prstGeom>
            <a:solidFill>
              <a:srgbClr val="00AE00"/>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52" name="Line 124"/>
            <p:cNvSpPr>
              <a:spLocks noChangeShapeType="1"/>
            </p:cNvSpPr>
            <p:nvPr/>
          </p:nvSpPr>
          <p:spPr bwMode="auto">
            <a:xfrm flipH="1">
              <a:off x="864" y="624"/>
              <a:ext cx="238" cy="43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53" name="Line 125"/>
            <p:cNvSpPr>
              <a:spLocks noChangeShapeType="1"/>
            </p:cNvSpPr>
            <p:nvPr/>
          </p:nvSpPr>
          <p:spPr bwMode="auto">
            <a:xfrm>
              <a:off x="1104" y="624"/>
              <a:ext cx="241" cy="43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54" name="Freeform 126"/>
            <p:cNvSpPr>
              <a:spLocks/>
            </p:cNvSpPr>
            <p:nvPr/>
          </p:nvSpPr>
          <p:spPr bwMode="auto">
            <a:xfrm>
              <a:off x="1294" y="859"/>
              <a:ext cx="121" cy="87"/>
            </a:xfrm>
            <a:custGeom>
              <a:avLst/>
              <a:gdLst>
                <a:gd name="T0" fmla="*/ 0 w 122"/>
                <a:gd name="T1" fmla="*/ 85 h 85"/>
                <a:gd name="T2" fmla="*/ 113 w 122"/>
                <a:gd name="T3" fmla="*/ 29 h 85"/>
                <a:gd name="T4" fmla="*/ 122 w 122"/>
                <a:gd name="T5" fmla="*/ 0 h 85"/>
              </a:gdLst>
              <a:ahLst/>
              <a:cxnLst>
                <a:cxn ang="0">
                  <a:pos x="T0" y="T1"/>
                </a:cxn>
                <a:cxn ang="0">
                  <a:pos x="T2" y="T3"/>
                </a:cxn>
                <a:cxn ang="0">
                  <a:pos x="T4" y="T5"/>
                </a:cxn>
              </a:cxnLst>
              <a:rect l="0" t="0" r="r" b="b"/>
              <a:pathLst>
                <a:path w="122" h="85">
                  <a:moveTo>
                    <a:pt x="0" y="85"/>
                  </a:moveTo>
                  <a:cubicBezTo>
                    <a:pt x="63" y="76"/>
                    <a:pt x="79" y="79"/>
                    <a:pt x="113" y="29"/>
                  </a:cubicBezTo>
                  <a:cubicBezTo>
                    <a:pt x="116" y="19"/>
                    <a:pt x="122" y="0"/>
                    <a:pt x="122" y="0"/>
                  </a:cubicBezTo>
                </a:path>
              </a:pathLst>
            </a:custGeom>
            <a:noFill/>
            <a:ln w="952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55" name="Freeform 127"/>
            <p:cNvSpPr>
              <a:spLocks/>
            </p:cNvSpPr>
            <p:nvPr/>
          </p:nvSpPr>
          <p:spPr bwMode="auto">
            <a:xfrm>
              <a:off x="1318" y="912"/>
              <a:ext cx="122" cy="87"/>
            </a:xfrm>
            <a:custGeom>
              <a:avLst/>
              <a:gdLst>
                <a:gd name="T0" fmla="*/ 0 w 122"/>
                <a:gd name="T1" fmla="*/ 85 h 85"/>
                <a:gd name="T2" fmla="*/ 113 w 122"/>
                <a:gd name="T3" fmla="*/ 29 h 85"/>
                <a:gd name="T4" fmla="*/ 122 w 122"/>
                <a:gd name="T5" fmla="*/ 0 h 85"/>
              </a:gdLst>
              <a:ahLst/>
              <a:cxnLst>
                <a:cxn ang="0">
                  <a:pos x="T0" y="T1"/>
                </a:cxn>
                <a:cxn ang="0">
                  <a:pos x="T2" y="T3"/>
                </a:cxn>
                <a:cxn ang="0">
                  <a:pos x="T4" y="T5"/>
                </a:cxn>
              </a:cxnLst>
              <a:rect l="0" t="0" r="r" b="b"/>
              <a:pathLst>
                <a:path w="122" h="85">
                  <a:moveTo>
                    <a:pt x="0" y="85"/>
                  </a:moveTo>
                  <a:cubicBezTo>
                    <a:pt x="63" y="76"/>
                    <a:pt x="79" y="79"/>
                    <a:pt x="113" y="29"/>
                  </a:cubicBezTo>
                  <a:cubicBezTo>
                    <a:pt x="116" y="19"/>
                    <a:pt x="122" y="0"/>
                    <a:pt x="122" y="0"/>
                  </a:cubicBezTo>
                </a:path>
              </a:pathLst>
            </a:custGeom>
            <a:noFill/>
            <a:ln w="952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56" name="Freeform 128"/>
            <p:cNvSpPr>
              <a:spLocks/>
            </p:cNvSpPr>
            <p:nvPr/>
          </p:nvSpPr>
          <p:spPr bwMode="auto">
            <a:xfrm>
              <a:off x="1344" y="960"/>
              <a:ext cx="121" cy="84"/>
            </a:xfrm>
            <a:custGeom>
              <a:avLst/>
              <a:gdLst>
                <a:gd name="T0" fmla="*/ 0 w 122"/>
                <a:gd name="T1" fmla="*/ 85 h 85"/>
                <a:gd name="T2" fmla="*/ 113 w 122"/>
                <a:gd name="T3" fmla="*/ 29 h 85"/>
                <a:gd name="T4" fmla="*/ 122 w 122"/>
                <a:gd name="T5" fmla="*/ 0 h 85"/>
              </a:gdLst>
              <a:ahLst/>
              <a:cxnLst>
                <a:cxn ang="0">
                  <a:pos x="T0" y="T1"/>
                </a:cxn>
                <a:cxn ang="0">
                  <a:pos x="T2" y="T3"/>
                </a:cxn>
                <a:cxn ang="0">
                  <a:pos x="T4" y="T5"/>
                </a:cxn>
              </a:cxnLst>
              <a:rect l="0" t="0" r="r" b="b"/>
              <a:pathLst>
                <a:path w="122" h="85">
                  <a:moveTo>
                    <a:pt x="0" y="85"/>
                  </a:moveTo>
                  <a:cubicBezTo>
                    <a:pt x="63" y="76"/>
                    <a:pt x="79" y="79"/>
                    <a:pt x="113" y="29"/>
                  </a:cubicBezTo>
                  <a:cubicBezTo>
                    <a:pt x="116" y="19"/>
                    <a:pt x="122" y="0"/>
                    <a:pt x="122" y="0"/>
                  </a:cubicBezTo>
                </a:path>
              </a:pathLst>
            </a:custGeom>
            <a:noFill/>
            <a:ln w="952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nvGrpSpPr>
          <p:cNvPr id="63" name="Group 78"/>
          <p:cNvGrpSpPr>
            <a:grpSpLocks/>
          </p:cNvGrpSpPr>
          <p:nvPr/>
        </p:nvGrpSpPr>
        <p:grpSpPr bwMode="auto">
          <a:xfrm>
            <a:off x="634209" y="2362200"/>
            <a:ext cx="1037644" cy="1036498"/>
            <a:chOff x="736" y="3432"/>
            <a:chExt cx="823" cy="888"/>
          </a:xfrm>
        </p:grpSpPr>
        <p:grpSp>
          <p:nvGrpSpPr>
            <p:cNvPr id="64" name="Group 79"/>
            <p:cNvGrpSpPr>
              <a:grpSpLocks/>
            </p:cNvGrpSpPr>
            <p:nvPr/>
          </p:nvGrpSpPr>
          <p:grpSpPr bwMode="auto">
            <a:xfrm>
              <a:off x="799" y="3442"/>
              <a:ext cx="543" cy="515"/>
              <a:chOff x="4451" y="1234"/>
              <a:chExt cx="543" cy="515"/>
            </a:xfrm>
          </p:grpSpPr>
          <p:sp>
            <p:nvSpPr>
              <p:cNvPr id="74" name="Oval 80"/>
              <p:cNvSpPr>
                <a:spLocks noChangeArrowheads="1"/>
              </p:cNvSpPr>
              <p:nvPr/>
            </p:nvSpPr>
            <p:spPr bwMode="auto">
              <a:xfrm>
                <a:off x="4878" y="1289"/>
                <a:ext cx="114" cy="391"/>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nvGrpSpPr>
              <p:cNvPr id="75" name="Group 81"/>
              <p:cNvGrpSpPr>
                <a:grpSpLocks/>
              </p:cNvGrpSpPr>
              <p:nvPr/>
            </p:nvGrpSpPr>
            <p:grpSpPr bwMode="auto">
              <a:xfrm>
                <a:off x="4451" y="1234"/>
                <a:ext cx="64" cy="503"/>
                <a:chOff x="4451" y="1234"/>
                <a:chExt cx="64" cy="503"/>
              </a:xfrm>
            </p:grpSpPr>
            <p:sp>
              <p:nvSpPr>
                <p:cNvPr id="78" name="Arc 82"/>
                <p:cNvSpPr>
                  <a:spLocks/>
                </p:cNvSpPr>
                <p:nvPr/>
              </p:nvSpPr>
              <p:spPr bwMode="auto">
                <a:xfrm>
                  <a:off x="4451" y="1234"/>
                  <a:ext cx="64" cy="258"/>
                </a:xfrm>
                <a:custGeom>
                  <a:avLst/>
                  <a:gdLst>
                    <a:gd name="G0" fmla="+- 21600 0 0"/>
                    <a:gd name="G1" fmla="+- 21597 0 0"/>
                    <a:gd name="G2" fmla="+- 21600 0 0"/>
                    <a:gd name="T0" fmla="*/ 0 w 21600"/>
                    <a:gd name="T1" fmla="*/ 21597 h 21597"/>
                    <a:gd name="T2" fmla="*/ 21263 w 21600"/>
                    <a:gd name="T3" fmla="*/ 0 h 21597"/>
                    <a:gd name="T4" fmla="*/ 21600 w 21600"/>
                    <a:gd name="T5" fmla="*/ 21597 h 21597"/>
                  </a:gdLst>
                  <a:ahLst/>
                  <a:cxnLst>
                    <a:cxn ang="0">
                      <a:pos x="T0" y="T1"/>
                    </a:cxn>
                    <a:cxn ang="0">
                      <a:pos x="T2" y="T3"/>
                    </a:cxn>
                    <a:cxn ang="0">
                      <a:pos x="T4" y="T5"/>
                    </a:cxn>
                  </a:cxnLst>
                  <a:rect l="0" t="0" r="r" b="b"/>
                  <a:pathLst>
                    <a:path w="21600" h="21597" fill="none" extrusionOk="0">
                      <a:moveTo>
                        <a:pt x="0" y="21597"/>
                      </a:moveTo>
                      <a:cubicBezTo>
                        <a:pt x="0" y="9799"/>
                        <a:pt x="9466" y="183"/>
                        <a:pt x="21262" y="-1"/>
                      </a:cubicBezTo>
                    </a:path>
                    <a:path w="21600" h="21597" stroke="0" extrusionOk="0">
                      <a:moveTo>
                        <a:pt x="0" y="21597"/>
                      </a:moveTo>
                      <a:cubicBezTo>
                        <a:pt x="0" y="9799"/>
                        <a:pt x="9466" y="183"/>
                        <a:pt x="21262" y="-1"/>
                      </a:cubicBezTo>
                      <a:lnTo>
                        <a:pt x="21600" y="21597"/>
                      </a:lnTo>
                      <a:close/>
                    </a:path>
                  </a:pathLst>
                </a:custGeom>
                <a:solidFill>
                  <a:srgbClr val="FFFFFF"/>
                </a:soli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79" name="Arc 83"/>
                <p:cNvSpPr>
                  <a:spLocks/>
                </p:cNvSpPr>
                <p:nvPr/>
              </p:nvSpPr>
              <p:spPr bwMode="auto">
                <a:xfrm>
                  <a:off x="4451" y="1479"/>
                  <a:ext cx="64" cy="258"/>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solidFill>
                  <a:srgbClr val="FFFFFF"/>
                </a:soli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76" name="Line 84"/>
              <p:cNvSpPr>
                <a:spLocks noChangeShapeType="1"/>
              </p:cNvSpPr>
              <p:nvPr/>
            </p:nvSpPr>
            <p:spPr bwMode="auto">
              <a:xfrm>
                <a:off x="4518" y="1237"/>
                <a:ext cx="412" cy="4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77" name="Line 85"/>
              <p:cNvSpPr>
                <a:spLocks noChangeShapeType="1"/>
              </p:cNvSpPr>
              <p:nvPr/>
            </p:nvSpPr>
            <p:spPr bwMode="auto">
              <a:xfrm flipV="1">
                <a:off x="4522" y="1680"/>
                <a:ext cx="408" cy="6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nvGrpSpPr>
            <p:cNvPr id="65" name="Group 86"/>
            <p:cNvGrpSpPr>
              <a:grpSpLocks/>
            </p:cNvGrpSpPr>
            <p:nvPr/>
          </p:nvGrpSpPr>
          <p:grpSpPr bwMode="auto">
            <a:xfrm>
              <a:off x="1391" y="3432"/>
              <a:ext cx="168" cy="535"/>
              <a:chOff x="5043" y="1224"/>
              <a:chExt cx="168" cy="535"/>
            </a:xfrm>
          </p:grpSpPr>
          <p:sp>
            <p:nvSpPr>
              <p:cNvPr id="70" name="Arc 87"/>
              <p:cNvSpPr>
                <a:spLocks/>
              </p:cNvSpPr>
              <p:nvPr/>
            </p:nvSpPr>
            <p:spPr bwMode="auto">
              <a:xfrm>
                <a:off x="5126" y="1499"/>
                <a:ext cx="80" cy="256"/>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700" cap="rnd">
                <a:solidFill>
                  <a:srgbClr val="FC0128"/>
                </a:solidFill>
                <a:round/>
                <a:headEnd type="triangle"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71" name="Arc 88"/>
              <p:cNvSpPr>
                <a:spLocks/>
              </p:cNvSpPr>
              <p:nvPr/>
            </p:nvSpPr>
            <p:spPr bwMode="auto">
              <a:xfrm>
                <a:off x="5043" y="1475"/>
                <a:ext cx="85" cy="284"/>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rgbClr val="FC0128"/>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72" name="Arc 89"/>
              <p:cNvSpPr>
                <a:spLocks/>
              </p:cNvSpPr>
              <p:nvPr/>
            </p:nvSpPr>
            <p:spPr bwMode="auto">
              <a:xfrm>
                <a:off x="5043" y="1228"/>
                <a:ext cx="85" cy="284"/>
              </a:xfrm>
              <a:custGeom>
                <a:avLst/>
                <a:gdLst>
                  <a:gd name="G0" fmla="+- 21600 0 0"/>
                  <a:gd name="G1" fmla="+- 21598 0 0"/>
                  <a:gd name="G2" fmla="+- 21600 0 0"/>
                  <a:gd name="T0" fmla="*/ 0 w 21600"/>
                  <a:gd name="T1" fmla="*/ 21598 h 21598"/>
                  <a:gd name="T2" fmla="*/ 21343 w 21600"/>
                  <a:gd name="T3" fmla="*/ 0 h 21598"/>
                  <a:gd name="T4" fmla="*/ 21600 w 21600"/>
                  <a:gd name="T5" fmla="*/ 21598 h 21598"/>
                </a:gdLst>
                <a:ahLst/>
                <a:cxnLst>
                  <a:cxn ang="0">
                    <a:pos x="T0" y="T1"/>
                  </a:cxn>
                  <a:cxn ang="0">
                    <a:pos x="T2" y="T3"/>
                  </a:cxn>
                  <a:cxn ang="0">
                    <a:pos x="T4" y="T5"/>
                  </a:cxn>
                </a:cxnLst>
                <a:rect l="0" t="0" r="r" b="b"/>
                <a:pathLst>
                  <a:path w="21600" h="21598" fill="none" extrusionOk="0">
                    <a:moveTo>
                      <a:pt x="0" y="21598"/>
                    </a:moveTo>
                    <a:cubicBezTo>
                      <a:pt x="0" y="9768"/>
                      <a:pt x="9514" y="140"/>
                      <a:pt x="21342" y="-1"/>
                    </a:cubicBezTo>
                  </a:path>
                  <a:path w="21600" h="21598" stroke="0" extrusionOk="0">
                    <a:moveTo>
                      <a:pt x="0" y="21598"/>
                    </a:moveTo>
                    <a:cubicBezTo>
                      <a:pt x="0" y="9768"/>
                      <a:pt x="9514" y="140"/>
                      <a:pt x="21342" y="-1"/>
                    </a:cubicBezTo>
                    <a:lnTo>
                      <a:pt x="21600" y="21598"/>
                    </a:lnTo>
                    <a:close/>
                  </a:path>
                </a:pathLst>
              </a:custGeom>
              <a:noFill/>
              <a:ln w="12700" cap="rnd">
                <a:solidFill>
                  <a:srgbClr val="FC0128"/>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73" name="Arc 90"/>
              <p:cNvSpPr>
                <a:spLocks/>
              </p:cNvSpPr>
              <p:nvPr/>
            </p:nvSpPr>
            <p:spPr bwMode="auto">
              <a:xfrm>
                <a:off x="5126" y="1224"/>
                <a:ext cx="85" cy="204"/>
              </a:xfrm>
              <a:custGeom>
                <a:avLst/>
                <a:gdLst>
                  <a:gd name="G0" fmla="+- 257 0 0"/>
                  <a:gd name="G1" fmla="+- 21600 0 0"/>
                  <a:gd name="G2" fmla="+- 21600 0 0"/>
                  <a:gd name="T0" fmla="*/ 0 w 21857"/>
                  <a:gd name="T1" fmla="*/ 2 h 21600"/>
                  <a:gd name="T2" fmla="*/ 21857 w 21857"/>
                  <a:gd name="T3" fmla="*/ 21600 h 21600"/>
                  <a:gd name="T4" fmla="*/ 257 w 21857"/>
                  <a:gd name="T5" fmla="*/ 21600 h 21600"/>
                </a:gdLst>
                <a:ahLst/>
                <a:cxnLst>
                  <a:cxn ang="0">
                    <a:pos x="T0" y="T1"/>
                  </a:cxn>
                  <a:cxn ang="0">
                    <a:pos x="T2" y="T3"/>
                  </a:cxn>
                  <a:cxn ang="0">
                    <a:pos x="T4" y="T5"/>
                  </a:cxn>
                </a:cxnLst>
                <a:rect l="0" t="0" r="r" b="b"/>
                <a:pathLst>
                  <a:path w="21857" h="21600" fill="none" extrusionOk="0">
                    <a:moveTo>
                      <a:pt x="-1" y="1"/>
                    </a:moveTo>
                    <a:cubicBezTo>
                      <a:pt x="85" y="0"/>
                      <a:pt x="171" y="-1"/>
                      <a:pt x="257" y="0"/>
                    </a:cubicBezTo>
                    <a:cubicBezTo>
                      <a:pt x="12186" y="0"/>
                      <a:pt x="21857" y="9670"/>
                      <a:pt x="21857" y="21600"/>
                    </a:cubicBezTo>
                  </a:path>
                  <a:path w="21857" h="21600" stroke="0" extrusionOk="0">
                    <a:moveTo>
                      <a:pt x="-1" y="1"/>
                    </a:moveTo>
                    <a:cubicBezTo>
                      <a:pt x="85" y="0"/>
                      <a:pt x="171" y="-1"/>
                      <a:pt x="257" y="0"/>
                    </a:cubicBezTo>
                    <a:cubicBezTo>
                      <a:pt x="12186" y="0"/>
                      <a:pt x="21857" y="9670"/>
                      <a:pt x="21857" y="21600"/>
                    </a:cubicBezTo>
                    <a:lnTo>
                      <a:pt x="257" y="21600"/>
                    </a:lnTo>
                    <a:close/>
                  </a:path>
                </a:pathLst>
              </a:custGeom>
              <a:noFill/>
              <a:ln w="12700" cap="rnd">
                <a:solidFill>
                  <a:srgbClr val="FC0128"/>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66" name="Rectangle 91"/>
            <p:cNvSpPr>
              <a:spLocks noChangeArrowheads="1"/>
            </p:cNvSpPr>
            <p:nvPr/>
          </p:nvSpPr>
          <p:spPr bwMode="auto">
            <a:xfrm>
              <a:off x="1003" y="3937"/>
              <a:ext cx="96" cy="383"/>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nvGrpSpPr>
            <p:cNvPr id="67" name="Group 92"/>
            <p:cNvGrpSpPr>
              <a:grpSpLocks/>
            </p:cNvGrpSpPr>
            <p:nvPr/>
          </p:nvGrpSpPr>
          <p:grpSpPr bwMode="auto">
            <a:xfrm>
              <a:off x="736" y="4080"/>
              <a:ext cx="604" cy="124"/>
              <a:chOff x="300" y="3152"/>
              <a:chExt cx="604" cy="124"/>
            </a:xfrm>
          </p:grpSpPr>
          <p:sp>
            <p:nvSpPr>
              <p:cNvPr id="68" name="Line 93"/>
              <p:cNvSpPr>
                <a:spLocks noChangeShapeType="1"/>
              </p:cNvSpPr>
              <p:nvPr/>
            </p:nvSpPr>
            <p:spPr bwMode="auto">
              <a:xfrm>
                <a:off x="300" y="3216"/>
                <a:ext cx="604" cy="0"/>
              </a:xfrm>
              <a:prstGeom prst="line">
                <a:avLst/>
              </a:prstGeom>
              <a:noFill/>
              <a:ln w="1270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69" name="Oval 94"/>
              <p:cNvSpPr>
                <a:spLocks noChangeArrowheads="1"/>
              </p:cNvSpPr>
              <p:nvPr/>
            </p:nvSpPr>
            <p:spPr bwMode="auto">
              <a:xfrm>
                <a:off x="492" y="3152"/>
                <a:ext cx="218" cy="124"/>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grpSp>
        <p:nvGrpSpPr>
          <p:cNvPr id="80" name="Group 66"/>
          <p:cNvGrpSpPr>
            <a:grpSpLocks/>
          </p:cNvGrpSpPr>
          <p:nvPr/>
        </p:nvGrpSpPr>
        <p:grpSpPr bwMode="auto">
          <a:xfrm>
            <a:off x="2080399" y="2362200"/>
            <a:ext cx="1495270" cy="1079254"/>
            <a:chOff x="316" y="1809"/>
            <a:chExt cx="1180" cy="979"/>
          </a:xfrm>
        </p:grpSpPr>
        <p:sp>
          <p:nvSpPr>
            <p:cNvPr id="81" name="Rectangle 67"/>
            <p:cNvSpPr>
              <a:spLocks noChangeArrowheads="1"/>
            </p:cNvSpPr>
            <p:nvPr/>
          </p:nvSpPr>
          <p:spPr bwMode="auto">
            <a:xfrm>
              <a:off x="316" y="1968"/>
              <a:ext cx="1180" cy="82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82" name="Rectangle 68"/>
            <p:cNvSpPr>
              <a:spLocks noChangeArrowheads="1"/>
            </p:cNvSpPr>
            <p:nvPr/>
          </p:nvSpPr>
          <p:spPr bwMode="auto">
            <a:xfrm>
              <a:off x="316" y="2063"/>
              <a:ext cx="1180" cy="725"/>
            </a:xfrm>
            <a:prstGeom prst="rect">
              <a:avLst/>
            </a:prstGeom>
            <a:solidFill>
              <a:srgbClr val="618FFD">
                <a:alpha val="50000"/>
              </a:srgbClr>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nvGrpSpPr>
            <p:cNvPr id="83" name="Group 69"/>
            <p:cNvGrpSpPr>
              <a:grpSpLocks/>
            </p:cNvGrpSpPr>
            <p:nvPr/>
          </p:nvGrpSpPr>
          <p:grpSpPr bwMode="auto">
            <a:xfrm>
              <a:off x="652" y="2160"/>
              <a:ext cx="520" cy="480"/>
              <a:chOff x="3220" y="1391"/>
              <a:chExt cx="520" cy="480"/>
            </a:xfrm>
          </p:grpSpPr>
          <p:sp>
            <p:nvSpPr>
              <p:cNvPr id="87" name="Oval 70"/>
              <p:cNvSpPr>
                <a:spLocks noChangeArrowheads="1"/>
              </p:cNvSpPr>
              <p:nvPr/>
            </p:nvSpPr>
            <p:spPr bwMode="auto">
              <a:xfrm>
                <a:off x="3286" y="1820"/>
                <a:ext cx="383" cy="53"/>
              </a:xfrm>
              <a:prstGeom prst="ellipse">
                <a:avLst/>
              </a:prstGeom>
              <a:solidFill>
                <a:srgbClr val="CECECE"/>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88" name="AutoShape 71"/>
              <p:cNvSpPr>
                <a:spLocks noChangeArrowheads="1"/>
              </p:cNvSpPr>
              <p:nvPr/>
            </p:nvSpPr>
            <p:spPr bwMode="auto">
              <a:xfrm rot="-10800000" flipH="1" flipV="1">
                <a:off x="3220" y="1428"/>
                <a:ext cx="520" cy="421"/>
              </a:xfrm>
              <a:custGeom>
                <a:avLst/>
                <a:gdLst>
                  <a:gd name="G0" fmla="+- 2530 0 0"/>
                  <a:gd name="G1" fmla="+- 21600 0 2530"/>
                  <a:gd name="G2" fmla="*/ 2530 1 2"/>
                  <a:gd name="G3" fmla="+- 21600 0 G2"/>
                  <a:gd name="G4" fmla="+/ 2530 21600 2"/>
                  <a:gd name="G5" fmla="+/ G1 0 2"/>
                  <a:gd name="G6" fmla="*/ 21600 21600 2530"/>
                  <a:gd name="G7" fmla="*/ G6 1 2"/>
                  <a:gd name="G8" fmla="+- 21600 0 G7"/>
                  <a:gd name="G9" fmla="*/ 21600 1 2"/>
                  <a:gd name="G10" fmla="+- 2530 0 G9"/>
                  <a:gd name="G11" fmla="?: G10 G8 0"/>
                  <a:gd name="G12" fmla="?: G10 G7 21600"/>
                  <a:gd name="T0" fmla="*/ 20335 w 21600"/>
                  <a:gd name="T1" fmla="*/ 10800 h 21600"/>
                  <a:gd name="T2" fmla="*/ 10800 w 21600"/>
                  <a:gd name="T3" fmla="*/ 21600 h 21600"/>
                  <a:gd name="T4" fmla="*/ 1265 w 21600"/>
                  <a:gd name="T5" fmla="*/ 10800 h 21600"/>
                  <a:gd name="T6" fmla="*/ 10800 w 21600"/>
                  <a:gd name="T7" fmla="*/ 0 h 21600"/>
                  <a:gd name="T8" fmla="*/ 3065 w 21600"/>
                  <a:gd name="T9" fmla="*/ 3065 h 21600"/>
                  <a:gd name="T10" fmla="*/ 18535 w 21600"/>
                  <a:gd name="T11" fmla="*/ 18535 h 21600"/>
                </a:gdLst>
                <a:ahLst/>
                <a:cxnLst>
                  <a:cxn ang="0">
                    <a:pos x="T0" y="T1"/>
                  </a:cxn>
                  <a:cxn ang="0">
                    <a:pos x="T2" y="T3"/>
                  </a:cxn>
                  <a:cxn ang="0">
                    <a:pos x="T4" y="T5"/>
                  </a:cxn>
                  <a:cxn ang="0">
                    <a:pos x="T6" y="T7"/>
                  </a:cxn>
                </a:cxnLst>
                <a:rect l="T8" t="T9" r="T10" b="T11"/>
                <a:pathLst>
                  <a:path w="21600" h="21600">
                    <a:moveTo>
                      <a:pt x="0" y="0"/>
                    </a:moveTo>
                    <a:lnTo>
                      <a:pt x="2530" y="21600"/>
                    </a:lnTo>
                    <a:lnTo>
                      <a:pt x="19070" y="21600"/>
                    </a:lnTo>
                    <a:lnTo>
                      <a:pt x="21600" y="0"/>
                    </a:lnTo>
                    <a:close/>
                  </a:path>
                </a:pathLst>
              </a:custGeom>
              <a:solidFill>
                <a:srgbClr val="CECECE"/>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89" name="Oval 72"/>
              <p:cNvSpPr>
                <a:spLocks noChangeArrowheads="1"/>
              </p:cNvSpPr>
              <p:nvPr/>
            </p:nvSpPr>
            <p:spPr bwMode="auto">
              <a:xfrm>
                <a:off x="3226" y="1391"/>
                <a:ext cx="504" cy="76"/>
              </a:xfrm>
              <a:prstGeom prst="ellipse">
                <a:avLst/>
              </a:prstGeom>
              <a:solidFill>
                <a:srgbClr val="CECECE"/>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84" name="Line 73"/>
            <p:cNvSpPr>
              <a:spLocks noChangeShapeType="1"/>
            </p:cNvSpPr>
            <p:nvPr/>
          </p:nvSpPr>
          <p:spPr bwMode="auto">
            <a:xfrm>
              <a:off x="664" y="2205"/>
              <a:ext cx="57" cy="40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85" name="Line 74"/>
            <p:cNvSpPr>
              <a:spLocks noChangeShapeType="1"/>
            </p:cNvSpPr>
            <p:nvPr/>
          </p:nvSpPr>
          <p:spPr bwMode="auto">
            <a:xfrm flipH="1">
              <a:off x="1106" y="2203"/>
              <a:ext cx="68" cy="40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86" name="Rectangle 75"/>
            <p:cNvSpPr>
              <a:spLocks noChangeArrowheads="1"/>
            </p:cNvSpPr>
            <p:nvPr/>
          </p:nvSpPr>
          <p:spPr bwMode="auto">
            <a:xfrm>
              <a:off x="891" y="1809"/>
              <a:ext cx="17" cy="37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nvGrpSpPr>
          <p:cNvPr id="90" name="Group 50"/>
          <p:cNvGrpSpPr>
            <a:grpSpLocks/>
          </p:cNvGrpSpPr>
          <p:nvPr/>
        </p:nvGrpSpPr>
        <p:grpSpPr bwMode="auto">
          <a:xfrm>
            <a:off x="4191000" y="2438400"/>
            <a:ext cx="990600" cy="1068388"/>
            <a:chOff x="363" y="1308"/>
            <a:chExt cx="736" cy="817"/>
          </a:xfrm>
        </p:grpSpPr>
        <p:sp>
          <p:nvSpPr>
            <p:cNvPr id="91" name="Line 51"/>
            <p:cNvSpPr>
              <a:spLocks noChangeShapeType="1"/>
            </p:cNvSpPr>
            <p:nvPr/>
          </p:nvSpPr>
          <p:spPr bwMode="auto">
            <a:xfrm>
              <a:off x="520" y="1956"/>
              <a:ext cx="425" cy="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92" name="AutoShape 52"/>
            <p:cNvSpPr>
              <a:spLocks noChangeArrowheads="1"/>
            </p:cNvSpPr>
            <p:nvPr/>
          </p:nvSpPr>
          <p:spPr bwMode="auto">
            <a:xfrm rot="16200000">
              <a:off x="570" y="1863"/>
              <a:ext cx="232" cy="124"/>
            </a:xfrm>
            <a:prstGeom prst="homePlate">
              <a:avLst>
                <a:gd name="adj" fmla="val 88880"/>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nvGrpSpPr>
            <p:cNvPr id="93" name="Group 53"/>
            <p:cNvGrpSpPr>
              <a:grpSpLocks/>
            </p:cNvGrpSpPr>
            <p:nvPr/>
          </p:nvGrpSpPr>
          <p:grpSpPr bwMode="auto">
            <a:xfrm>
              <a:off x="363" y="1330"/>
              <a:ext cx="543" cy="515"/>
              <a:chOff x="363" y="1234"/>
              <a:chExt cx="543" cy="515"/>
            </a:xfrm>
          </p:grpSpPr>
          <p:sp>
            <p:nvSpPr>
              <p:cNvPr id="100" name="Oval 54"/>
              <p:cNvSpPr>
                <a:spLocks noChangeArrowheads="1"/>
              </p:cNvSpPr>
              <p:nvPr/>
            </p:nvSpPr>
            <p:spPr bwMode="auto">
              <a:xfrm>
                <a:off x="790" y="1287"/>
                <a:ext cx="116" cy="392"/>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nvGrpSpPr>
              <p:cNvPr id="101" name="Group 55"/>
              <p:cNvGrpSpPr>
                <a:grpSpLocks/>
              </p:cNvGrpSpPr>
              <p:nvPr/>
            </p:nvGrpSpPr>
            <p:grpSpPr bwMode="auto">
              <a:xfrm>
                <a:off x="363" y="1234"/>
                <a:ext cx="64" cy="503"/>
                <a:chOff x="363" y="1234"/>
                <a:chExt cx="64" cy="503"/>
              </a:xfrm>
            </p:grpSpPr>
            <p:sp>
              <p:nvSpPr>
                <p:cNvPr id="104" name="Arc 56"/>
                <p:cNvSpPr>
                  <a:spLocks/>
                </p:cNvSpPr>
                <p:nvPr/>
              </p:nvSpPr>
              <p:spPr bwMode="auto">
                <a:xfrm>
                  <a:off x="363" y="1234"/>
                  <a:ext cx="64" cy="257"/>
                </a:xfrm>
                <a:custGeom>
                  <a:avLst/>
                  <a:gdLst>
                    <a:gd name="G0" fmla="+- 21600 0 0"/>
                    <a:gd name="G1" fmla="+- 21597 0 0"/>
                    <a:gd name="G2" fmla="+- 21600 0 0"/>
                    <a:gd name="T0" fmla="*/ 0 w 21600"/>
                    <a:gd name="T1" fmla="*/ 21597 h 21597"/>
                    <a:gd name="T2" fmla="*/ 21263 w 21600"/>
                    <a:gd name="T3" fmla="*/ 0 h 21597"/>
                    <a:gd name="T4" fmla="*/ 21600 w 21600"/>
                    <a:gd name="T5" fmla="*/ 21597 h 21597"/>
                  </a:gdLst>
                  <a:ahLst/>
                  <a:cxnLst>
                    <a:cxn ang="0">
                      <a:pos x="T0" y="T1"/>
                    </a:cxn>
                    <a:cxn ang="0">
                      <a:pos x="T2" y="T3"/>
                    </a:cxn>
                    <a:cxn ang="0">
                      <a:pos x="T4" y="T5"/>
                    </a:cxn>
                  </a:cxnLst>
                  <a:rect l="0" t="0" r="r" b="b"/>
                  <a:pathLst>
                    <a:path w="21600" h="21597" fill="none" extrusionOk="0">
                      <a:moveTo>
                        <a:pt x="0" y="21597"/>
                      </a:moveTo>
                      <a:cubicBezTo>
                        <a:pt x="0" y="9799"/>
                        <a:pt x="9466" y="183"/>
                        <a:pt x="21262" y="-1"/>
                      </a:cubicBezTo>
                    </a:path>
                    <a:path w="21600" h="21597" stroke="0" extrusionOk="0">
                      <a:moveTo>
                        <a:pt x="0" y="21597"/>
                      </a:moveTo>
                      <a:cubicBezTo>
                        <a:pt x="0" y="9799"/>
                        <a:pt x="9466" y="183"/>
                        <a:pt x="21262" y="-1"/>
                      </a:cubicBezTo>
                      <a:lnTo>
                        <a:pt x="21600" y="21597"/>
                      </a:lnTo>
                      <a:close/>
                    </a:path>
                  </a:pathLst>
                </a:custGeom>
                <a:noFill/>
                <a:ln w="12700" cap="rnd">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05" name="Arc 57"/>
                <p:cNvSpPr>
                  <a:spLocks/>
                </p:cNvSpPr>
                <p:nvPr/>
              </p:nvSpPr>
              <p:spPr bwMode="auto">
                <a:xfrm>
                  <a:off x="363" y="1479"/>
                  <a:ext cx="64" cy="256"/>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102" name="Line 58"/>
              <p:cNvSpPr>
                <a:spLocks noChangeShapeType="1"/>
              </p:cNvSpPr>
              <p:nvPr/>
            </p:nvSpPr>
            <p:spPr bwMode="auto">
              <a:xfrm>
                <a:off x="430" y="1236"/>
                <a:ext cx="412" cy="4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03" name="Line 59"/>
              <p:cNvSpPr>
                <a:spLocks noChangeShapeType="1"/>
              </p:cNvSpPr>
              <p:nvPr/>
            </p:nvSpPr>
            <p:spPr bwMode="auto">
              <a:xfrm flipV="1">
                <a:off x="434" y="1681"/>
                <a:ext cx="408" cy="6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nvGrpSpPr>
            <p:cNvPr id="94" name="Group 60"/>
            <p:cNvGrpSpPr>
              <a:grpSpLocks/>
            </p:cNvGrpSpPr>
            <p:nvPr/>
          </p:nvGrpSpPr>
          <p:grpSpPr bwMode="auto">
            <a:xfrm>
              <a:off x="931" y="1308"/>
              <a:ext cx="168" cy="535"/>
              <a:chOff x="931" y="1212"/>
              <a:chExt cx="168" cy="535"/>
            </a:xfrm>
          </p:grpSpPr>
          <p:sp>
            <p:nvSpPr>
              <p:cNvPr id="96" name="Arc 61"/>
              <p:cNvSpPr>
                <a:spLocks/>
              </p:cNvSpPr>
              <p:nvPr/>
            </p:nvSpPr>
            <p:spPr bwMode="auto">
              <a:xfrm>
                <a:off x="1014" y="1489"/>
                <a:ext cx="80" cy="256"/>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700" cap="rnd">
                <a:solidFill>
                  <a:srgbClr val="FC0128"/>
                </a:solidFill>
                <a:round/>
                <a:headEnd type="triangle" w="med" len="me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97" name="Arc 62"/>
              <p:cNvSpPr>
                <a:spLocks/>
              </p:cNvSpPr>
              <p:nvPr/>
            </p:nvSpPr>
            <p:spPr bwMode="auto">
              <a:xfrm>
                <a:off x="933" y="1463"/>
                <a:ext cx="84" cy="284"/>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rgbClr val="FC0128"/>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98" name="Arc 63"/>
              <p:cNvSpPr>
                <a:spLocks/>
              </p:cNvSpPr>
              <p:nvPr/>
            </p:nvSpPr>
            <p:spPr bwMode="auto">
              <a:xfrm>
                <a:off x="933" y="1216"/>
                <a:ext cx="84" cy="284"/>
              </a:xfrm>
              <a:custGeom>
                <a:avLst/>
                <a:gdLst>
                  <a:gd name="G0" fmla="+- 21600 0 0"/>
                  <a:gd name="G1" fmla="+- 21598 0 0"/>
                  <a:gd name="G2" fmla="+- 21600 0 0"/>
                  <a:gd name="T0" fmla="*/ 0 w 21600"/>
                  <a:gd name="T1" fmla="*/ 21598 h 21598"/>
                  <a:gd name="T2" fmla="*/ 21343 w 21600"/>
                  <a:gd name="T3" fmla="*/ 0 h 21598"/>
                  <a:gd name="T4" fmla="*/ 21600 w 21600"/>
                  <a:gd name="T5" fmla="*/ 21598 h 21598"/>
                </a:gdLst>
                <a:ahLst/>
                <a:cxnLst>
                  <a:cxn ang="0">
                    <a:pos x="T0" y="T1"/>
                  </a:cxn>
                  <a:cxn ang="0">
                    <a:pos x="T2" y="T3"/>
                  </a:cxn>
                  <a:cxn ang="0">
                    <a:pos x="T4" y="T5"/>
                  </a:cxn>
                </a:cxnLst>
                <a:rect l="0" t="0" r="r" b="b"/>
                <a:pathLst>
                  <a:path w="21600" h="21598" fill="none" extrusionOk="0">
                    <a:moveTo>
                      <a:pt x="0" y="21598"/>
                    </a:moveTo>
                    <a:cubicBezTo>
                      <a:pt x="0" y="9768"/>
                      <a:pt x="9514" y="140"/>
                      <a:pt x="21342" y="-1"/>
                    </a:cubicBezTo>
                  </a:path>
                  <a:path w="21600" h="21598" stroke="0" extrusionOk="0">
                    <a:moveTo>
                      <a:pt x="0" y="21598"/>
                    </a:moveTo>
                    <a:cubicBezTo>
                      <a:pt x="0" y="9768"/>
                      <a:pt x="9514" y="140"/>
                      <a:pt x="21342" y="-1"/>
                    </a:cubicBezTo>
                    <a:lnTo>
                      <a:pt x="21600" y="21598"/>
                    </a:lnTo>
                    <a:close/>
                  </a:path>
                </a:pathLst>
              </a:custGeom>
              <a:noFill/>
              <a:ln w="12700" cap="rnd">
                <a:solidFill>
                  <a:srgbClr val="FC0128"/>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99" name="Arc 64"/>
              <p:cNvSpPr>
                <a:spLocks/>
              </p:cNvSpPr>
              <p:nvPr/>
            </p:nvSpPr>
            <p:spPr bwMode="auto">
              <a:xfrm>
                <a:off x="1014" y="1212"/>
                <a:ext cx="85" cy="204"/>
              </a:xfrm>
              <a:custGeom>
                <a:avLst/>
                <a:gdLst>
                  <a:gd name="G0" fmla="+- 257 0 0"/>
                  <a:gd name="G1" fmla="+- 21600 0 0"/>
                  <a:gd name="G2" fmla="+- 21600 0 0"/>
                  <a:gd name="T0" fmla="*/ 0 w 21857"/>
                  <a:gd name="T1" fmla="*/ 2 h 21600"/>
                  <a:gd name="T2" fmla="*/ 21857 w 21857"/>
                  <a:gd name="T3" fmla="*/ 21600 h 21600"/>
                  <a:gd name="T4" fmla="*/ 257 w 21857"/>
                  <a:gd name="T5" fmla="*/ 21600 h 21600"/>
                </a:gdLst>
                <a:ahLst/>
                <a:cxnLst>
                  <a:cxn ang="0">
                    <a:pos x="T0" y="T1"/>
                  </a:cxn>
                  <a:cxn ang="0">
                    <a:pos x="T2" y="T3"/>
                  </a:cxn>
                  <a:cxn ang="0">
                    <a:pos x="T4" y="T5"/>
                  </a:cxn>
                </a:cxnLst>
                <a:rect l="0" t="0" r="r" b="b"/>
                <a:pathLst>
                  <a:path w="21857" h="21600" fill="none" extrusionOk="0">
                    <a:moveTo>
                      <a:pt x="-1" y="1"/>
                    </a:moveTo>
                    <a:cubicBezTo>
                      <a:pt x="85" y="0"/>
                      <a:pt x="171" y="-1"/>
                      <a:pt x="257" y="0"/>
                    </a:cubicBezTo>
                    <a:cubicBezTo>
                      <a:pt x="12186" y="0"/>
                      <a:pt x="21857" y="9670"/>
                      <a:pt x="21857" y="21600"/>
                    </a:cubicBezTo>
                  </a:path>
                  <a:path w="21857" h="21600" stroke="0" extrusionOk="0">
                    <a:moveTo>
                      <a:pt x="-1" y="1"/>
                    </a:moveTo>
                    <a:cubicBezTo>
                      <a:pt x="85" y="0"/>
                      <a:pt x="171" y="-1"/>
                      <a:pt x="257" y="0"/>
                    </a:cubicBezTo>
                    <a:cubicBezTo>
                      <a:pt x="12186" y="0"/>
                      <a:pt x="21857" y="9670"/>
                      <a:pt x="21857" y="21600"/>
                    </a:cubicBezTo>
                    <a:lnTo>
                      <a:pt x="257" y="21600"/>
                    </a:lnTo>
                    <a:close/>
                  </a:path>
                </a:pathLst>
              </a:custGeom>
              <a:noFill/>
              <a:ln w="12700" cap="rnd">
                <a:solidFill>
                  <a:srgbClr val="FC0128"/>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95" name="Freeform 65"/>
            <p:cNvSpPr>
              <a:spLocks/>
            </p:cNvSpPr>
            <p:nvPr/>
          </p:nvSpPr>
          <p:spPr bwMode="auto">
            <a:xfrm>
              <a:off x="392" y="1792"/>
              <a:ext cx="289" cy="333"/>
            </a:xfrm>
            <a:custGeom>
              <a:avLst/>
              <a:gdLst>
                <a:gd name="T0" fmla="*/ 288 w 289"/>
                <a:gd name="T1" fmla="*/ 28 h 333"/>
                <a:gd name="T2" fmla="*/ 284 w 289"/>
                <a:gd name="T3" fmla="*/ 12 h 333"/>
                <a:gd name="T4" fmla="*/ 268 w 289"/>
                <a:gd name="T5" fmla="*/ 0 h 333"/>
                <a:gd name="T6" fmla="*/ 244 w 289"/>
                <a:gd name="T7" fmla="*/ 12 h 333"/>
                <a:gd name="T8" fmla="*/ 232 w 289"/>
                <a:gd name="T9" fmla="*/ 24 h 333"/>
                <a:gd name="T10" fmla="*/ 224 w 289"/>
                <a:gd name="T11" fmla="*/ 40 h 333"/>
                <a:gd name="T12" fmla="*/ 220 w 289"/>
                <a:gd name="T13" fmla="*/ 56 h 333"/>
                <a:gd name="T14" fmla="*/ 228 w 289"/>
                <a:gd name="T15" fmla="*/ 60 h 333"/>
                <a:gd name="T16" fmla="*/ 236 w 289"/>
                <a:gd name="T17" fmla="*/ 52 h 333"/>
                <a:gd name="T18" fmla="*/ 220 w 289"/>
                <a:gd name="T19" fmla="*/ 48 h 333"/>
                <a:gd name="T20" fmla="*/ 204 w 289"/>
                <a:gd name="T21" fmla="*/ 56 h 333"/>
                <a:gd name="T22" fmla="*/ 192 w 289"/>
                <a:gd name="T23" fmla="*/ 72 h 333"/>
                <a:gd name="T24" fmla="*/ 184 w 289"/>
                <a:gd name="T25" fmla="*/ 88 h 333"/>
                <a:gd name="T26" fmla="*/ 180 w 289"/>
                <a:gd name="T27" fmla="*/ 104 h 333"/>
                <a:gd name="T28" fmla="*/ 184 w 289"/>
                <a:gd name="T29" fmla="*/ 116 h 333"/>
                <a:gd name="T30" fmla="*/ 196 w 289"/>
                <a:gd name="T31" fmla="*/ 104 h 333"/>
                <a:gd name="T32" fmla="*/ 180 w 289"/>
                <a:gd name="T33" fmla="*/ 104 h 333"/>
                <a:gd name="T34" fmla="*/ 164 w 289"/>
                <a:gd name="T35" fmla="*/ 104 h 333"/>
                <a:gd name="T36" fmla="*/ 152 w 289"/>
                <a:gd name="T37" fmla="*/ 116 h 333"/>
                <a:gd name="T38" fmla="*/ 140 w 289"/>
                <a:gd name="T39" fmla="*/ 132 h 333"/>
                <a:gd name="T40" fmla="*/ 140 w 289"/>
                <a:gd name="T41" fmla="*/ 148 h 333"/>
                <a:gd name="T42" fmla="*/ 140 w 289"/>
                <a:gd name="T43" fmla="*/ 164 h 333"/>
                <a:gd name="T44" fmla="*/ 156 w 289"/>
                <a:gd name="T45" fmla="*/ 160 h 333"/>
                <a:gd name="T46" fmla="*/ 148 w 289"/>
                <a:gd name="T47" fmla="*/ 148 h 333"/>
                <a:gd name="T48" fmla="*/ 132 w 289"/>
                <a:gd name="T49" fmla="*/ 148 h 333"/>
                <a:gd name="T50" fmla="*/ 116 w 289"/>
                <a:gd name="T51" fmla="*/ 156 h 333"/>
                <a:gd name="T52" fmla="*/ 108 w 289"/>
                <a:gd name="T53" fmla="*/ 172 h 333"/>
                <a:gd name="T54" fmla="*/ 100 w 289"/>
                <a:gd name="T55" fmla="*/ 188 h 333"/>
                <a:gd name="T56" fmla="*/ 100 w 289"/>
                <a:gd name="T57" fmla="*/ 204 h 333"/>
                <a:gd name="T58" fmla="*/ 112 w 289"/>
                <a:gd name="T59" fmla="*/ 216 h 333"/>
                <a:gd name="T60" fmla="*/ 116 w 289"/>
                <a:gd name="T61" fmla="*/ 200 h 333"/>
                <a:gd name="T62" fmla="*/ 100 w 289"/>
                <a:gd name="T63" fmla="*/ 200 h 333"/>
                <a:gd name="T64" fmla="*/ 84 w 289"/>
                <a:gd name="T65" fmla="*/ 204 h 333"/>
                <a:gd name="T66" fmla="*/ 68 w 289"/>
                <a:gd name="T67" fmla="*/ 212 h 333"/>
                <a:gd name="T68" fmla="*/ 64 w 289"/>
                <a:gd name="T69" fmla="*/ 228 h 333"/>
                <a:gd name="T70" fmla="*/ 60 w 289"/>
                <a:gd name="T71" fmla="*/ 244 h 333"/>
                <a:gd name="T72" fmla="*/ 64 w 289"/>
                <a:gd name="T73" fmla="*/ 264 h 333"/>
                <a:gd name="T74" fmla="*/ 72 w 289"/>
                <a:gd name="T75" fmla="*/ 260 h 333"/>
                <a:gd name="T76" fmla="*/ 64 w 289"/>
                <a:gd name="T77" fmla="*/ 252 h 333"/>
                <a:gd name="T78" fmla="*/ 48 w 289"/>
                <a:gd name="T79" fmla="*/ 260 h 333"/>
                <a:gd name="T80" fmla="*/ 28 w 289"/>
                <a:gd name="T81" fmla="*/ 268 h 333"/>
                <a:gd name="T82" fmla="*/ 12 w 289"/>
                <a:gd name="T83" fmla="*/ 284 h 333"/>
                <a:gd name="T84" fmla="*/ 8 w 289"/>
                <a:gd name="T85" fmla="*/ 300 h 333"/>
                <a:gd name="T86" fmla="*/ 8 w 289"/>
                <a:gd name="T87" fmla="*/ 316 h 333"/>
                <a:gd name="T88" fmla="*/ 0 w 289"/>
                <a:gd name="T89" fmla="*/ 332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9" h="333">
                  <a:moveTo>
                    <a:pt x="288" y="36"/>
                  </a:moveTo>
                  <a:lnTo>
                    <a:pt x="288" y="28"/>
                  </a:lnTo>
                  <a:lnTo>
                    <a:pt x="288" y="20"/>
                  </a:lnTo>
                  <a:lnTo>
                    <a:pt x="284" y="12"/>
                  </a:lnTo>
                  <a:lnTo>
                    <a:pt x="276" y="8"/>
                  </a:lnTo>
                  <a:lnTo>
                    <a:pt x="268" y="0"/>
                  </a:lnTo>
                  <a:lnTo>
                    <a:pt x="260" y="0"/>
                  </a:lnTo>
                  <a:lnTo>
                    <a:pt x="244" y="12"/>
                  </a:lnTo>
                  <a:lnTo>
                    <a:pt x="236" y="16"/>
                  </a:lnTo>
                  <a:lnTo>
                    <a:pt x="232" y="24"/>
                  </a:lnTo>
                  <a:lnTo>
                    <a:pt x="228" y="32"/>
                  </a:lnTo>
                  <a:lnTo>
                    <a:pt x="224" y="40"/>
                  </a:lnTo>
                  <a:lnTo>
                    <a:pt x="220" y="48"/>
                  </a:lnTo>
                  <a:lnTo>
                    <a:pt x="220" y="56"/>
                  </a:lnTo>
                  <a:lnTo>
                    <a:pt x="220" y="64"/>
                  </a:lnTo>
                  <a:lnTo>
                    <a:pt x="228" y="60"/>
                  </a:lnTo>
                  <a:lnTo>
                    <a:pt x="236" y="60"/>
                  </a:lnTo>
                  <a:lnTo>
                    <a:pt x="236" y="52"/>
                  </a:lnTo>
                  <a:lnTo>
                    <a:pt x="228" y="48"/>
                  </a:lnTo>
                  <a:lnTo>
                    <a:pt x="220" y="48"/>
                  </a:lnTo>
                  <a:lnTo>
                    <a:pt x="212" y="48"/>
                  </a:lnTo>
                  <a:lnTo>
                    <a:pt x="204" y="56"/>
                  </a:lnTo>
                  <a:lnTo>
                    <a:pt x="196" y="64"/>
                  </a:lnTo>
                  <a:lnTo>
                    <a:pt x="192" y="72"/>
                  </a:lnTo>
                  <a:lnTo>
                    <a:pt x="188" y="80"/>
                  </a:lnTo>
                  <a:lnTo>
                    <a:pt x="184" y="88"/>
                  </a:lnTo>
                  <a:lnTo>
                    <a:pt x="180" y="96"/>
                  </a:lnTo>
                  <a:lnTo>
                    <a:pt x="180" y="104"/>
                  </a:lnTo>
                  <a:lnTo>
                    <a:pt x="176" y="112"/>
                  </a:lnTo>
                  <a:lnTo>
                    <a:pt x="184" y="116"/>
                  </a:lnTo>
                  <a:lnTo>
                    <a:pt x="192" y="112"/>
                  </a:lnTo>
                  <a:lnTo>
                    <a:pt x="196" y="104"/>
                  </a:lnTo>
                  <a:lnTo>
                    <a:pt x="188" y="100"/>
                  </a:lnTo>
                  <a:lnTo>
                    <a:pt x="180" y="104"/>
                  </a:lnTo>
                  <a:lnTo>
                    <a:pt x="172" y="104"/>
                  </a:lnTo>
                  <a:lnTo>
                    <a:pt x="164" y="104"/>
                  </a:lnTo>
                  <a:lnTo>
                    <a:pt x="156" y="108"/>
                  </a:lnTo>
                  <a:lnTo>
                    <a:pt x="152" y="116"/>
                  </a:lnTo>
                  <a:lnTo>
                    <a:pt x="148" y="124"/>
                  </a:lnTo>
                  <a:lnTo>
                    <a:pt x="140" y="132"/>
                  </a:lnTo>
                  <a:lnTo>
                    <a:pt x="140" y="140"/>
                  </a:lnTo>
                  <a:lnTo>
                    <a:pt x="140" y="148"/>
                  </a:lnTo>
                  <a:lnTo>
                    <a:pt x="140" y="156"/>
                  </a:lnTo>
                  <a:lnTo>
                    <a:pt x="140" y="164"/>
                  </a:lnTo>
                  <a:lnTo>
                    <a:pt x="148" y="164"/>
                  </a:lnTo>
                  <a:lnTo>
                    <a:pt x="156" y="160"/>
                  </a:lnTo>
                  <a:lnTo>
                    <a:pt x="156" y="152"/>
                  </a:lnTo>
                  <a:lnTo>
                    <a:pt x="148" y="148"/>
                  </a:lnTo>
                  <a:lnTo>
                    <a:pt x="140" y="148"/>
                  </a:lnTo>
                  <a:lnTo>
                    <a:pt x="132" y="148"/>
                  </a:lnTo>
                  <a:lnTo>
                    <a:pt x="124" y="152"/>
                  </a:lnTo>
                  <a:lnTo>
                    <a:pt x="116" y="156"/>
                  </a:lnTo>
                  <a:lnTo>
                    <a:pt x="112" y="164"/>
                  </a:lnTo>
                  <a:lnTo>
                    <a:pt x="108" y="172"/>
                  </a:lnTo>
                  <a:lnTo>
                    <a:pt x="100" y="180"/>
                  </a:lnTo>
                  <a:lnTo>
                    <a:pt x="100" y="188"/>
                  </a:lnTo>
                  <a:lnTo>
                    <a:pt x="100" y="196"/>
                  </a:lnTo>
                  <a:lnTo>
                    <a:pt x="100" y="204"/>
                  </a:lnTo>
                  <a:lnTo>
                    <a:pt x="104" y="212"/>
                  </a:lnTo>
                  <a:lnTo>
                    <a:pt x="112" y="216"/>
                  </a:lnTo>
                  <a:lnTo>
                    <a:pt x="116" y="208"/>
                  </a:lnTo>
                  <a:lnTo>
                    <a:pt x="116" y="200"/>
                  </a:lnTo>
                  <a:lnTo>
                    <a:pt x="108" y="200"/>
                  </a:lnTo>
                  <a:lnTo>
                    <a:pt x="100" y="200"/>
                  </a:lnTo>
                  <a:lnTo>
                    <a:pt x="92" y="204"/>
                  </a:lnTo>
                  <a:lnTo>
                    <a:pt x="84" y="204"/>
                  </a:lnTo>
                  <a:lnTo>
                    <a:pt x="76" y="208"/>
                  </a:lnTo>
                  <a:lnTo>
                    <a:pt x="68" y="212"/>
                  </a:lnTo>
                  <a:lnTo>
                    <a:pt x="68" y="220"/>
                  </a:lnTo>
                  <a:lnTo>
                    <a:pt x="64" y="228"/>
                  </a:lnTo>
                  <a:lnTo>
                    <a:pt x="60" y="236"/>
                  </a:lnTo>
                  <a:lnTo>
                    <a:pt x="60" y="244"/>
                  </a:lnTo>
                  <a:lnTo>
                    <a:pt x="60" y="252"/>
                  </a:lnTo>
                  <a:lnTo>
                    <a:pt x="64" y="264"/>
                  </a:lnTo>
                  <a:lnTo>
                    <a:pt x="72" y="268"/>
                  </a:lnTo>
                  <a:lnTo>
                    <a:pt x="72" y="260"/>
                  </a:lnTo>
                  <a:lnTo>
                    <a:pt x="72" y="252"/>
                  </a:lnTo>
                  <a:lnTo>
                    <a:pt x="64" y="252"/>
                  </a:lnTo>
                  <a:lnTo>
                    <a:pt x="56" y="256"/>
                  </a:lnTo>
                  <a:lnTo>
                    <a:pt x="48" y="260"/>
                  </a:lnTo>
                  <a:lnTo>
                    <a:pt x="36" y="264"/>
                  </a:lnTo>
                  <a:lnTo>
                    <a:pt x="28" y="268"/>
                  </a:lnTo>
                  <a:lnTo>
                    <a:pt x="20" y="276"/>
                  </a:lnTo>
                  <a:lnTo>
                    <a:pt x="12" y="284"/>
                  </a:lnTo>
                  <a:lnTo>
                    <a:pt x="8" y="292"/>
                  </a:lnTo>
                  <a:lnTo>
                    <a:pt x="8" y="300"/>
                  </a:lnTo>
                  <a:lnTo>
                    <a:pt x="8" y="308"/>
                  </a:lnTo>
                  <a:lnTo>
                    <a:pt x="8" y="316"/>
                  </a:lnTo>
                  <a:lnTo>
                    <a:pt x="4" y="324"/>
                  </a:lnTo>
                  <a:lnTo>
                    <a:pt x="0" y="33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grpSp>
        <p:nvGrpSpPr>
          <p:cNvPr id="138" name="Group 137"/>
          <p:cNvGrpSpPr/>
          <p:nvPr/>
        </p:nvGrpSpPr>
        <p:grpSpPr>
          <a:xfrm>
            <a:off x="4998325" y="4841875"/>
            <a:ext cx="1003300" cy="1406525"/>
            <a:chOff x="4998325" y="4677390"/>
            <a:chExt cx="1003300" cy="1406525"/>
          </a:xfrm>
        </p:grpSpPr>
        <p:grpSp>
          <p:nvGrpSpPr>
            <p:cNvPr id="107" name="Group 32"/>
            <p:cNvGrpSpPr>
              <a:grpSpLocks/>
            </p:cNvGrpSpPr>
            <p:nvPr/>
          </p:nvGrpSpPr>
          <p:grpSpPr bwMode="auto">
            <a:xfrm>
              <a:off x="5111038" y="5012353"/>
              <a:ext cx="798513" cy="101600"/>
              <a:chOff x="4517" y="3003"/>
              <a:chExt cx="503" cy="64"/>
            </a:xfrm>
          </p:grpSpPr>
          <p:sp>
            <p:nvSpPr>
              <p:cNvPr id="121" name="Arc 33"/>
              <p:cNvSpPr>
                <a:spLocks/>
              </p:cNvSpPr>
              <p:nvPr/>
            </p:nvSpPr>
            <p:spPr bwMode="auto">
              <a:xfrm>
                <a:off x="4761" y="3003"/>
                <a:ext cx="259" cy="64"/>
              </a:xfrm>
              <a:custGeom>
                <a:avLst/>
                <a:gdLst>
                  <a:gd name="G0" fmla="+- 84 0 0"/>
                  <a:gd name="G1" fmla="+- 21600 0 0"/>
                  <a:gd name="G2" fmla="+- 21600 0 0"/>
                  <a:gd name="T0" fmla="*/ 0 w 21684"/>
                  <a:gd name="T1" fmla="*/ 0 h 21600"/>
                  <a:gd name="T2" fmla="*/ 21684 w 21684"/>
                  <a:gd name="T3" fmla="*/ 21600 h 21600"/>
                  <a:gd name="T4" fmla="*/ 84 w 21684"/>
                  <a:gd name="T5" fmla="*/ 21600 h 21600"/>
                </a:gdLst>
                <a:ahLst/>
                <a:cxnLst>
                  <a:cxn ang="0">
                    <a:pos x="T0" y="T1"/>
                  </a:cxn>
                  <a:cxn ang="0">
                    <a:pos x="T2" y="T3"/>
                  </a:cxn>
                  <a:cxn ang="0">
                    <a:pos x="T4" y="T5"/>
                  </a:cxn>
                </a:cxnLst>
                <a:rect l="0" t="0" r="r" b="b"/>
                <a:pathLst>
                  <a:path w="21684" h="21600" fill="none" extrusionOk="0">
                    <a:moveTo>
                      <a:pt x="0" y="0"/>
                    </a:moveTo>
                    <a:cubicBezTo>
                      <a:pt x="28" y="0"/>
                      <a:pt x="56" y="-1"/>
                      <a:pt x="84" y="0"/>
                    </a:cubicBezTo>
                    <a:cubicBezTo>
                      <a:pt x="12013" y="0"/>
                      <a:pt x="21684" y="9670"/>
                      <a:pt x="21684" y="21600"/>
                    </a:cubicBezTo>
                  </a:path>
                  <a:path w="21684" h="21600" stroke="0" extrusionOk="0">
                    <a:moveTo>
                      <a:pt x="0" y="0"/>
                    </a:moveTo>
                    <a:cubicBezTo>
                      <a:pt x="28" y="0"/>
                      <a:pt x="56" y="-1"/>
                      <a:pt x="84" y="0"/>
                    </a:cubicBezTo>
                    <a:cubicBezTo>
                      <a:pt x="12013" y="0"/>
                      <a:pt x="21684" y="9670"/>
                      <a:pt x="21684" y="21600"/>
                    </a:cubicBezTo>
                    <a:lnTo>
                      <a:pt x="84" y="21600"/>
                    </a:lnTo>
                    <a:close/>
                  </a:path>
                </a:pathLst>
              </a:custGeom>
              <a:noFill/>
              <a:ln w="12700" cap="rnd">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22" name="Arc 34"/>
              <p:cNvSpPr>
                <a:spLocks/>
              </p:cNvSpPr>
              <p:nvPr/>
            </p:nvSpPr>
            <p:spPr bwMode="auto">
              <a:xfrm>
                <a:off x="4517" y="3003"/>
                <a:ext cx="258" cy="64"/>
              </a:xfrm>
              <a:custGeom>
                <a:avLst/>
                <a:gdLst>
                  <a:gd name="G0" fmla="+- 21600 0 0"/>
                  <a:gd name="G1" fmla="+- 21600 0 0"/>
                  <a:gd name="G2" fmla="+- 21600 0 0"/>
                  <a:gd name="T0" fmla="*/ 0 w 21600"/>
                  <a:gd name="T1" fmla="*/ 21600 h 21600"/>
                  <a:gd name="T2" fmla="*/ 21516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03"/>
                      <a:pt x="9619" y="46"/>
                      <a:pt x="21516" y="0"/>
                    </a:cubicBezTo>
                  </a:path>
                  <a:path w="21600" h="21600" stroke="0" extrusionOk="0">
                    <a:moveTo>
                      <a:pt x="0" y="21600"/>
                    </a:moveTo>
                    <a:cubicBezTo>
                      <a:pt x="0" y="9703"/>
                      <a:pt x="9619" y="46"/>
                      <a:pt x="21516" y="0"/>
                    </a:cubicBezTo>
                    <a:lnTo>
                      <a:pt x="21600" y="21600"/>
                    </a:lnTo>
                    <a:close/>
                  </a:path>
                </a:pathLst>
              </a:custGeom>
              <a:noFill/>
              <a:ln w="12700" cap="rnd">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108" name="Line 35"/>
            <p:cNvSpPr>
              <a:spLocks noChangeShapeType="1"/>
            </p:cNvSpPr>
            <p:nvPr/>
          </p:nvSpPr>
          <p:spPr bwMode="auto">
            <a:xfrm flipH="1">
              <a:off x="5882563" y="5118715"/>
              <a:ext cx="33338" cy="15240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09" name="Line 36"/>
            <p:cNvSpPr>
              <a:spLocks noChangeShapeType="1"/>
            </p:cNvSpPr>
            <p:nvPr/>
          </p:nvSpPr>
          <p:spPr bwMode="auto">
            <a:xfrm>
              <a:off x="5103100" y="5125065"/>
              <a:ext cx="6350" cy="1714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10" name="Oval 37"/>
            <p:cNvSpPr>
              <a:spLocks noChangeArrowheads="1"/>
            </p:cNvSpPr>
            <p:nvPr/>
          </p:nvSpPr>
          <p:spPr bwMode="auto">
            <a:xfrm>
              <a:off x="5198350" y="5899765"/>
              <a:ext cx="622300" cy="184150"/>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nvGrpSpPr>
            <p:cNvPr id="111" name="Group 38"/>
            <p:cNvGrpSpPr>
              <a:grpSpLocks/>
            </p:cNvGrpSpPr>
            <p:nvPr/>
          </p:nvGrpSpPr>
          <p:grpSpPr bwMode="auto">
            <a:xfrm>
              <a:off x="5111038" y="5221903"/>
              <a:ext cx="798513" cy="101600"/>
              <a:chOff x="4517" y="3135"/>
              <a:chExt cx="503" cy="64"/>
            </a:xfrm>
          </p:grpSpPr>
          <p:sp>
            <p:nvSpPr>
              <p:cNvPr id="119" name="Arc 39"/>
              <p:cNvSpPr>
                <a:spLocks/>
              </p:cNvSpPr>
              <p:nvPr/>
            </p:nvSpPr>
            <p:spPr bwMode="auto">
              <a:xfrm>
                <a:off x="4761" y="3135"/>
                <a:ext cx="259" cy="64"/>
              </a:xfrm>
              <a:custGeom>
                <a:avLst/>
                <a:gdLst>
                  <a:gd name="G0" fmla="+- 84 0 0"/>
                  <a:gd name="G1" fmla="+- 21600 0 0"/>
                  <a:gd name="G2" fmla="+- 21600 0 0"/>
                  <a:gd name="T0" fmla="*/ 0 w 21684"/>
                  <a:gd name="T1" fmla="*/ 0 h 21600"/>
                  <a:gd name="T2" fmla="*/ 21684 w 21684"/>
                  <a:gd name="T3" fmla="*/ 21600 h 21600"/>
                  <a:gd name="T4" fmla="*/ 84 w 21684"/>
                  <a:gd name="T5" fmla="*/ 21600 h 21600"/>
                </a:gdLst>
                <a:ahLst/>
                <a:cxnLst>
                  <a:cxn ang="0">
                    <a:pos x="T0" y="T1"/>
                  </a:cxn>
                  <a:cxn ang="0">
                    <a:pos x="T2" y="T3"/>
                  </a:cxn>
                  <a:cxn ang="0">
                    <a:pos x="T4" y="T5"/>
                  </a:cxn>
                </a:cxnLst>
                <a:rect l="0" t="0" r="r" b="b"/>
                <a:pathLst>
                  <a:path w="21684" h="21600" fill="none" extrusionOk="0">
                    <a:moveTo>
                      <a:pt x="0" y="0"/>
                    </a:moveTo>
                    <a:cubicBezTo>
                      <a:pt x="28" y="0"/>
                      <a:pt x="56" y="-1"/>
                      <a:pt x="84" y="0"/>
                    </a:cubicBezTo>
                    <a:cubicBezTo>
                      <a:pt x="12013" y="0"/>
                      <a:pt x="21684" y="9670"/>
                      <a:pt x="21684" y="21600"/>
                    </a:cubicBezTo>
                  </a:path>
                  <a:path w="21684" h="21600" stroke="0" extrusionOk="0">
                    <a:moveTo>
                      <a:pt x="0" y="0"/>
                    </a:moveTo>
                    <a:cubicBezTo>
                      <a:pt x="28" y="0"/>
                      <a:pt x="56" y="-1"/>
                      <a:pt x="84" y="0"/>
                    </a:cubicBezTo>
                    <a:cubicBezTo>
                      <a:pt x="12013" y="0"/>
                      <a:pt x="21684" y="9670"/>
                      <a:pt x="21684" y="21600"/>
                    </a:cubicBezTo>
                    <a:lnTo>
                      <a:pt x="84" y="21600"/>
                    </a:lnTo>
                    <a:close/>
                  </a:path>
                </a:pathLst>
              </a:custGeom>
              <a:solidFill>
                <a:srgbClr val="FFFFFF"/>
              </a:soli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20" name="Arc 40"/>
              <p:cNvSpPr>
                <a:spLocks/>
              </p:cNvSpPr>
              <p:nvPr/>
            </p:nvSpPr>
            <p:spPr bwMode="auto">
              <a:xfrm>
                <a:off x="4517" y="3135"/>
                <a:ext cx="258" cy="64"/>
              </a:xfrm>
              <a:custGeom>
                <a:avLst/>
                <a:gdLst>
                  <a:gd name="G0" fmla="+- 21600 0 0"/>
                  <a:gd name="G1" fmla="+- 21600 0 0"/>
                  <a:gd name="G2" fmla="+- 21600 0 0"/>
                  <a:gd name="T0" fmla="*/ 0 w 21600"/>
                  <a:gd name="T1" fmla="*/ 21600 h 21600"/>
                  <a:gd name="T2" fmla="*/ 21516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03"/>
                      <a:pt x="9619" y="46"/>
                      <a:pt x="21516" y="0"/>
                    </a:cubicBezTo>
                  </a:path>
                  <a:path w="21600" h="21600" stroke="0" extrusionOk="0">
                    <a:moveTo>
                      <a:pt x="0" y="21600"/>
                    </a:moveTo>
                    <a:cubicBezTo>
                      <a:pt x="0" y="9703"/>
                      <a:pt x="9619" y="46"/>
                      <a:pt x="21516" y="0"/>
                    </a:cubicBezTo>
                    <a:lnTo>
                      <a:pt x="21600" y="21600"/>
                    </a:lnTo>
                    <a:close/>
                  </a:path>
                </a:pathLst>
              </a:custGeom>
              <a:solidFill>
                <a:srgbClr val="FFFFFF"/>
              </a:soli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112" name="Line 41"/>
            <p:cNvSpPr>
              <a:spLocks noChangeShapeType="1"/>
            </p:cNvSpPr>
            <p:nvPr/>
          </p:nvSpPr>
          <p:spPr bwMode="auto">
            <a:xfrm flipH="1">
              <a:off x="5820650" y="5328265"/>
              <a:ext cx="95250" cy="6540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13" name="Line 42"/>
            <p:cNvSpPr>
              <a:spLocks noChangeShapeType="1"/>
            </p:cNvSpPr>
            <p:nvPr/>
          </p:nvSpPr>
          <p:spPr bwMode="auto">
            <a:xfrm>
              <a:off x="5103100" y="5334615"/>
              <a:ext cx="82550" cy="64770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nvGrpSpPr>
            <p:cNvPr id="137" name="Group 136"/>
            <p:cNvGrpSpPr/>
            <p:nvPr/>
          </p:nvGrpSpPr>
          <p:grpSpPr>
            <a:xfrm>
              <a:off x="5329715" y="5917857"/>
              <a:ext cx="367588" cy="36576"/>
              <a:chOff x="5334000" y="5897880"/>
              <a:chExt cx="367588" cy="45720"/>
            </a:xfrm>
          </p:grpSpPr>
          <p:sp>
            <p:nvSpPr>
              <p:cNvPr id="114" name="Arc 43"/>
              <p:cNvSpPr>
                <a:spLocks/>
              </p:cNvSpPr>
              <p:nvPr/>
            </p:nvSpPr>
            <p:spPr bwMode="auto">
              <a:xfrm>
                <a:off x="5492038" y="5905500"/>
                <a:ext cx="209550" cy="38100"/>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700" cap="rnd">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15" name="Arc 44"/>
              <p:cNvSpPr>
                <a:spLocks/>
              </p:cNvSpPr>
              <p:nvPr/>
            </p:nvSpPr>
            <p:spPr bwMode="auto">
              <a:xfrm>
                <a:off x="5334000" y="5897880"/>
                <a:ext cx="214313" cy="4571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rgbClr val="00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116" name="Rectangle 45"/>
            <p:cNvSpPr>
              <a:spLocks noChangeArrowheads="1"/>
            </p:cNvSpPr>
            <p:nvPr/>
          </p:nvSpPr>
          <p:spPr bwMode="auto">
            <a:xfrm>
              <a:off x="5480925" y="4677390"/>
              <a:ext cx="44450" cy="33020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17" name="Line 46"/>
            <p:cNvSpPr>
              <a:spLocks noChangeShapeType="1"/>
            </p:cNvSpPr>
            <p:nvPr/>
          </p:nvSpPr>
          <p:spPr bwMode="auto">
            <a:xfrm>
              <a:off x="6001625" y="5401290"/>
              <a:ext cx="0" cy="514350"/>
            </a:xfrm>
            <a:prstGeom prst="line">
              <a:avLst/>
            </a:prstGeom>
            <a:noFill/>
            <a:ln w="12700">
              <a:solidFill>
                <a:srgbClr val="FC012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sp>
          <p:nvSpPr>
            <p:cNvPr id="118" name="Line 47"/>
            <p:cNvSpPr>
              <a:spLocks noChangeShapeType="1"/>
            </p:cNvSpPr>
            <p:nvPr/>
          </p:nvSpPr>
          <p:spPr bwMode="auto">
            <a:xfrm>
              <a:off x="4998325" y="5401290"/>
              <a:ext cx="0" cy="514350"/>
            </a:xfrm>
            <a:prstGeom prst="line">
              <a:avLst/>
            </a:prstGeom>
            <a:noFill/>
            <a:ln w="12700">
              <a:solidFill>
                <a:srgbClr val="FC012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1"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Times" panose="02020603050405020304" pitchFamily="18" charset="0"/>
              </a:endParaRPr>
            </a:p>
          </p:txBody>
        </p:sp>
      </p:grpSp>
      <p:sp>
        <p:nvSpPr>
          <p:cNvPr id="124" name="Rectangle 123"/>
          <p:cNvSpPr/>
          <p:nvPr/>
        </p:nvSpPr>
        <p:spPr>
          <a:xfrm>
            <a:off x="4730021" y="4114800"/>
            <a:ext cx="1768152" cy="738664"/>
          </a:xfrm>
          <a:prstGeom prst="rect">
            <a:avLst/>
          </a:prstGeom>
        </p:spPr>
        <p:txBody>
          <a:bodyPr wrap="square">
            <a:spAutoFit/>
          </a:bodyPr>
          <a:lstStyle/>
          <a:p>
            <a:pPr lvl="0" eaLnBrk="0" fontAlgn="base" hangingPunct="0">
              <a:spcBef>
                <a:spcPct val="0"/>
              </a:spcBef>
              <a:spcAft>
                <a:spcPct val="0"/>
              </a:spcAft>
            </a:pPr>
            <a:r>
              <a:rPr lang="en-US" altLang="en-US" sz="1200" dirty="0">
                <a:solidFill>
                  <a:srgbClr val="000000"/>
                </a:solidFill>
              </a:rPr>
              <a:t>8</a:t>
            </a:r>
            <a:r>
              <a:rPr lang="en-US" altLang="en-US" sz="1400" dirty="0">
                <a:solidFill>
                  <a:srgbClr val="000000"/>
                </a:solidFill>
              </a:rPr>
              <a:t>. Separate shell from mandrel in chilled water</a:t>
            </a:r>
          </a:p>
        </p:txBody>
      </p:sp>
      <p:sp>
        <p:nvSpPr>
          <p:cNvPr id="125" name="Rectangle 124"/>
          <p:cNvSpPr/>
          <p:nvPr/>
        </p:nvSpPr>
        <p:spPr>
          <a:xfrm>
            <a:off x="5683044" y="1600200"/>
            <a:ext cx="1477665" cy="738664"/>
          </a:xfrm>
          <a:prstGeom prst="rect">
            <a:avLst/>
          </a:prstGeom>
        </p:spPr>
        <p:txBody>
          <a:bodyPr wrap="square">
            <a:spAutoFit/>
          </a:bodyPr>
          <a:lstStyle/>
          <a:p>
            <a:pPr lvl="0" eaLnBrk="0" fontAlgn="base" hangingPunct="0">
              <a:spcBef>
                <a:spcPct val="0"/>
              </a:spcBef>
              <a:spcAft>
                <a:spcPct val="0"/>
              </a:spcAft>
            </a:pPr>
            <a:r>
              <a:rPr lang="en-US" altLang="en-US" sz="1200" dirty="0">
                <a:solidFill>
                  <a:srgbClr val="000000"/>
                </a:solidFill>
              </a:rPr>
              <a:t>4</a:t>
            </a:r>
            <a:r>
              <a:rPr lang="en-US" altLang="en-US" sz="1400" dirty="0">
                <a:solidFill>
                  <a:srgbClr val="000000"/>
                </a:solidFill>
              </a:rPr>
              <a:t>. Polish mandrel to 0.3-0.4 nm RMS</a:t>
            </a:r>
          </a:p>
        </p:txBody>
      </p:sp>
      <p:sp>
        <p:nvSpPr>
          <p:cNvPr id="126" name="Rectangle 125"/>
          <p:cNvSpPr/>
          <p:nvPr/>
        </p:nvSpPr>
        <p:spPr>
          <a:xfrm>
            <a:off x="2589805" y="4038600"/>
            <a:ext cx="2047150" cy="738664"/>
          </a:xfrm>
          <a:prstGeom prst="rect">
            <a:avLst/>
          </a:prstGeom>
        </p:spPr>
        <p:txBody>
          <a:bodyPr wrap="square">
            <a:spAutoFit/>
          </a:bodyPr>
          <a:lstStyle/>
          <a:p>
            <a:pPr lvl="0" eaLnBrk="0" fontAlgn="base" hangingPunct="0">
              <a:spcBef>
                <a:spcPct val="0"/>
              </a:spcBef>
              <a:spcAft>
                <a:spcPct val="0"/>
              </a:spcAft>
            </a:pPr>
            <a:r>
              <a:rPr lang="en-US" altLang="en-US" sz="1200" dirty="0">
                <a:solidFill>
                  <a:srgbClr val="000000"/>
                </a:solidFill>
              </a:rPr>
              <a:t>7. </a:t>
            </a:r>
            <a:r>
              <a:rPr lang="en-US" altLang="en-US" sz="1400" dirty="0">
                <a:solidFill>
                  <a:srgbClr val="000000"/>
                </a:solidFill>
              </a:rPr>
              <a:t>Electroform Nickel/Cobalt shell onto mandrel</a:t>
            </a:r>
          </a:p>
        </p:txBody>
      </p:sp>
      <p:sp>
        <p:nvSpPr>
          <p:cNvPr id="127" name="Rectangle 126"/>
          <p:cNvSpPr/>
          <p:nvPr/>
        </p:nvSpPr>
        <p:spPr>
          <a:xfrm>
            <a:off x="453039" y="4038600"/>
            <a:ext cx="1997690" cy="738664"/>
          </a:xfrm>
          <a:prstGeom prst="rect">
            <a:avLst/>
          </a:prstGeom>
        </p:spPr>
        <p:txBody>
          <a:bodyPr wrap="square">
            <a:spAutoFit/>
          </a:bodyPr>
          <a:lstStyle/>
          <a:p>
            <a:pPr lvl="0" eaLnBrk="0" fontAlgn="base" hangingPunct="0">
              <a:spcBef>
                <a:spcPct val="0"/>
              </a:spcBef>
              <a:spcAft>
                <a:spcPct val="0"/>
              </a:spcAft>
            </a:pPr>
            <a:r>
              <a:rPr lang="en-US" altLang="en-US" sz="1200" dirty="0">
                <a:solidFill>
                  <a:srgbClr val="000000"/>
                </a:solidFill>
              </a:rPr>
              <a:t>6. </a:t>
            </a:r>
            <a:r>
              <a:rPr lang="en-US" altLang="en-US" sz="1400" dirty="0">
                <a:solidFill>
                  <a:srgbClr val="000000"/>
                </a:solidFill>
              </a:rPr>
              <a:t>Passivate mandrel surface to reduce shell adhesion</a:t>
            </a:r>
          </a:p>
        </p:txBody>
      </p:sp>
      <p:sp>
        <p:nvSpPr>
          <p:cNvPr id="128" name="Rectangle 127"/>
          <p:cNvSpPr/>
          <p:nvPr/>
        </p:nvSpPr>
        <p:spPr>
          <a:xfrm>
            <a:off x="3691964" y="1600200"/>
            <a:ext cx="1918843" cy="738664"/>
          </a:xfrm>
          <a:prstGeom prst="rect">
            <a:avLst/>
          </a:prstGeom>
        </p:spPr>
        <p:txBody>
          <a:bodyPr wrap="square">
            <a:spAutoFit/>
          </a:bodyPr>
          <a:lstStyle/>
          <a:p>
            <a:pPr lvl="0" eaLnBrk="0" fontAlgn="base" hangingPunct="0">
              <a:spcBef>
                <a:spcPct val="0"/>
              </a:spcBef>
              <a:spcAft>
                <a:spcPct val="0"/>
              </a:spcAft>
            </a:pPr>
            <a:r>
              <a:rPr lang="en-US" altLang="en-US" sz="1200" dirty="0">
                <a:solidFill>
                  <a:srgbClr val="000000"/>
                </a:solidFill>
              </a:rPr>
              <a:t>3. </a:t>
            </a:r>
            <a:r>
              <a:rPr lang="en-US" altLang="en-US" sz="1400" dirty="0">
                <a:solidFill>
                  <a:srgbClr val="000000"/>
                </a:solidFill>
              </a:rPr>
              <a:t>Diamond turn mandrel to sub-micron figure accuracy</a:t>
            </a:r>
          </a:p>
        </p:txBody>
      </p:sp>
      <p:sp>
        <p:nvSpPr>
          <p:cNvPr id="129" name="Rectangle 128"/>
          <p:cNvSpPr/>
          <p:nvPr/>
        </p:nvSpPr>
        <p:spPr>
          <a:xfrm>
            <a:off x="441993" y="1600200"/>
            <a:ext cx="1435405" cy="738664"/>
          </a:xfrm>
          <a:prstGeom prst="rect">
            <a:avLst/>
          </a:prstGeom>
        </p:spPr>
        <p:txBody>
          <a:bodyPr wrap="square">
            <a:spAutoFit/>
          </a:bodyPr>
          <a:lstStyle/>
          <a:p>
            <a:pPr lvl="0" eaLnBrk="0" fontAlgn="base" hangingPunct="0">
              <a:spcBef>
                <a:spcPct val="0"/>
              </a:spcBef>
              <a:spcAft>
                <a:spcPct val="0"/>
              </a:spcAft>
            </a:pPr>
            <a:r>
              <a:rPr lang="en-US" altLang="en-US" sz="1200" dirty="0">
                <a:solidFill>
                  <a:srgbClr val="000000"/>
                </a:solidFill>
              </a:rPr>
              <a:t>1. </a:t>
            </a:r>
            <a:r>
              <a:rPr lang="en-US" altLang="en-US" sz="1400" dirty="0">
                <a:solidFill>
                  <a:srgbClr val="000000"/>
                </a:solidFill>
              </a:rPr>
              <a:t>Machine mandrel from aluminum bar</a:t>
            </a:r>
          </a:p>
        </p:txBody>
      </p:sp>
      <p:sp>
        <p:nvSpPr>
          <p:cNvPr id="130" name="Rectangle 129"/>
          <p:cNvSpPr/>
          <p:nvPr/>
        </p:nvSpPr>
        <p:spPr>
          <a:xfrm>
            <a:off x="7234700" y="1600200"/>
            <a:ext cx="1572993" cy="738664"/>
          </a:xfrm>
          <a:prstGeom prst="rect">
            <a:avLst/>
          </a:prstGeom>
        </p:spPr>
        <p:txBody>
          <a:bodyPr wrap="square">
            <a:spAutoFit/>
          </a:bodyPr>
          <a:lstStyle/>
          <a:p>
            <a:pPr lvl="0" eaLnBrk="0" fontAlgn="base" hangingPunct="0">
              <a:spcBef>
                <a:spcPct val="0"/>
              </a:spcBef>
              <a:spcAft>
                <a:spcPct val="0"/>
              </a:spcAft>
            </a:pPr>
            <a:r>
              <a:rPr lang="en-US" altLang="en-US" sz="1200" dirty="0">
                <a:solidFill>
                  <a:srgbClr val="000000"/>
                </a:solidFill>
              </a:rPr>
              <a:t>5</a:t>
            </a:r>
            <a:r>
              <a:rPr lang="en-US" altLang="en-US" sz="1400" dirty="0">
                <a:solidFill>
                  <a:srgbClr val="000000"/>
                </a:solidFill>
              </a:rPr>
              <a:t>. Conduct metrology on the mandrel</a:t>
            </a:r>
          </a:p>
        </p:txBody>
      </p:sp>
      <p:sp>
        <p:nvSpPr>
          <p:cNvPr id="131" name="Rectangle 130"/>
          <p:cNvSpPr/>
          <p:nvPr/>
        </p:nvSpPr>
        <p:spPr>
          <a:xfrm>
            <a:off x="1944276" y="1600200"/>
            <a:ext cx="1662962" cy="738664"/>
          </a:xfrm>
          <a:prstGeom prst="rect">
            <a:avLst/>
          </a:prstGeom>
        </p:spPr>
        <p:txBody>
          <a:bodyPr wrap="square">
            <a:spAutoFit/>
          </a:bodyPr>
          <a:lstStyle/>
          <a:p>
            <a:pPr lvl="0" eaLnBrk="0" fontAlgn="base" hangingPunct="0">
              <a:spcBef>
                <a:spcPct val="0"/>
              </a:spcBef>
              <a:spcAft>
                <a:spcPct val="0"/>
              </a:spcAft>
            </a:pPr>
            <a:r>
              <a:rPr lang="en-US" altLang="en-US" sz="1200" dirty="0">
                <a:solidFill>
                  <a:srgbClr val="000000"/>
                </a:solidFill>
              </a:rPr>
              <a:t>2</a:t>
            </a:r>
            <a:r>
              <a:rPr lang="en-US" altLang="en-US" sz="1400" dirty="0">
                <a:solidFill>
                  <a:srgbClr val="000000"/>
                </a:solidFill>
              </a:rPr>
              <a:t>. Coat mandrel with </a:t>
            </a:r>
            <a:r>
              <a:rPr lang="en-US" altLang="en-US" sz="1400" dirty="0" err="1">
                <a:solidFill>
                  <a:srgbClr val="000000"/>
                </a:solidFill>
              </a:rPr>
              <a:t>electroless</a:t>
            </a:r>
            <a:r>
              <a:rPr lang="en-US" altLang="en-US" sz="1400" dirty="0">
                <a:solidFill>
                  <a:srgbClr val="000000"/>
                </a:solidFill>
              </a:rPr>
              <a:t> nickel (Ni-P</a:t>
            </a:r>
            <a:r>
              <a:rPr lang="en-US" altLang="en-US" sz="1200" dirty="0">
                <a:solidFill>
                  <a:srgbClr val="000000"/>
                </a:solidFill>
              </a:rPr>
              <a:t>)</a:t>
            </a:r>
          </a:p>
        </p:txBody>
      </p:sp>
      <p:sp>
        <p:nvSpPr>
          <p:cNvPr id="132" name="Rectangle 131"/>
          <p:cNvSpPr/>
          <p:nvPr/>
        </p:nvSpPr>
        <p:spPr>
          <a:xfrm>
            <a:off x="6525440" y="4144296"/>
            <a:ext cx="2367985" cy="523220"/>
          </a:xfrm>
          <a:prstGeom prst="rect">
            <a:avLst/>
          </a:prstGeom>
        </p:spPr>
        <p:txBody>
          <a:bodyPr wrap="square">
            <a:spAutoFit/>
          </a:bodyPr>
          <a:lstStyle/>
          <a:p>
            <a:pPr lvl="0" eaLnBrk="0" fontAlgn="base" hangingPunct="0">
              <a:spcBef>
                <a:spcPct val="0"/>
              </a:spcBef>
              <a:spcAft>
                <a:spcPct val="0"/>
              </a:spcAft>
            </a:pPr>
            <a:r>
              <a:rPr lang="en-US" altLang="en-US" sz="1400" dirty="0">
                <a:solidFill>
                  <a:srgbClr val="000000"/>
                </a:solidFill>
              </a:rPr>
              <a:t>Ni/Co electroformed IXPE mirror shell</a:t>
            </a:r>
          </a:p>
        </p:txBody>
      </p:sp>
      <p:cxnSp>
        <p:nvCxnSpPr>
          <p:cNvPr id="133" name="Straight Connector 132"/>
          <p:cNvCxnSpPr/>
          <p:nvPr/>
        </p:nvCxnSpPr>
        <p:spPr>
          <a:xfrm flipV="1">
            <a:off x="457200" y="3657600"/>
            <a:ext cx="8229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4" name="Rectangle 133"/>
          <p:cNvSpPr/>
          <p:nvPr/>
        </p:nvSpPr>
        <p:spPr>
          <a:xfrm>
            <a:off x="444541" y="3581400"/>
            <a:ext cx="2779479" cy="461665"/>
          </a:xfrm>
          <a:prstGeom prst="rect">
            <a:avLst/>
          </a:prstGeom>
        </p:spPr>
        <p:txBody>
          <a:bodyPr wrap="none">
            <a:spAutoFit/>
          </a:bodyPr>
          <a:lstStyle/>
          <a:p>
            <a:pPr lvl="0" eaLnBrk="0" fontAlgn="base" hangingPunct="0">
              <a:spcBef>
                <a:spcPct val="0"/>
              </a:spcBef>
              <a:spcAft>
                <a:spcPct val="0"/>
              </a:spcAft>
            </a:pPr>
            <a:r>
              <a:rPr lang="en-US" altLang="en-US" sz="2400" b="1" dirty="0">
                <a:solidFill>
                  <a:srgbClr val="0070C0"/>
                </a:solidFill>
                <a:latin typeface="+mj-lt"/>
              </a:rPr>
              <a:t>Mirror-shell forming</a:t>
            </a:r>
          </a:p>
        </p:txBody>
      </p:sp>
      <p:sp>
        <p:nvSpPr>
          <p:cNvPr id="135" name="Rectangle 134"/>
          <p:cNvSpPr/>
          <p:nvPr/>
        </p:nvSpPr>
        <p:spPr>
          <a:xfrm>
            <a:off x="453039" y="1143000"/>
            <a:ext cx="2725170" cy="461665"/>
          </a:xfrm>
          <a:prstGeom prst="rect">
            <a:avLst/>
          </a:prstGeom>
        </p:spPr>
        <p:txBody>
          <a:bodyPr wrap="none">
            <a:spAutoFit/>
          </a:bodyPr>
          <a:lstStyle/>
          <a:p>
            <a:pPr lvl="0" eaLnBrk="0" fontAlgn="base" hangingPunct="0">
              <a:spcBef>
                <a:spcPct val="0"/>
              </a:spcBef>
              <a:spcAft>
                <a:spcPct val="0"/>
              </a:spcAft>
            </a:pPr>
            <a:r>
              <a:rPr lang="en-US" altLang="en-US" sz="2400" b="1" dirty="0">
                <a:solidFill>
                  <a:srgbClr val="0070C0"/>
                </a:solidFill>
                <a:latin typeface="+mj-lt"/>
              </a:rPr>
              <a:t>Mandrel fabrication</a:t>
            </a:r>
          </a:p>
        </p:txBody>
      </p:sp>
    </p:spTree>
    <p:extLst>
      <p:ext uri="{BB962C8B-B14F-4D97-AF65-F5344CB8AC3E}">
        <p14:creationId xmlns:p14="http://schemas.microsoft.com/office/powerpoint/2010/main" val="3181204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574" y="0"/>
            <a:ext cx="7550426" cy="990600"/>
          </a:xfrm>
        </p:spPr>
        <p:txBody>
          <a:bodyPr/>
          <a:lstStyle/>
          <a:p>
            <a:r>
              <a:rPr lang="en-US" i="1" dirty="0">
                <a:solidFill>
                  <a:schemeClr val="tx1"/>
                </a:solidFill>
              </a:rPr>
              <a:t>The Optics</a:t>
            </a:r>
          </a:p>
        </p:txBody>
      </p:sp>
      <p:pic>
        <p:nvPicPr>
          <p:cNvPr id="3" name="Picture 2"/>
          <p:cNvPicPr>
            <a:picLocks noChangeAspect="1"/>
          </p:cNvPicPr>
          <p:nvPr/>
        </p:nvPicPr>
        <p:blipFill>
          <a:blip r:embed="rId2"/>
          <a:stretch>
            <a:fillRect/>
          </a:stretch>
        </p:blipFill>
        <p:spPr>
          <a:xfrm>
            <a:off x="6287645" y="1800845"/>
            <a:ext cx="2694443" cy="390906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859" y="1783321"/>
            <a:ext cx="2931795" cy="390906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2426" y="2127342"/>
            <a:ext cx="3429000" cy="3174715"/>
          </a:xfrm>
          <a:prstGeom prst="rect">
            <a:avLst/>
          </a:prstGeom>
        </p:spPr>
      </p:pic>
    </p:spTree>
    <p:extLst>
      <p:ext uri="{BB962C8B-B14F-4D97-AF65-F5344CB8AC3E}">
        <p14:creationId xmlns:p14="http://schemas.microsoft.com/office/powerpoint/2010/main" val="3445429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43000"/>
            <a:ext cx="9113727" cy="461665"/>
          </a:xfrm>
          <a:prstGeom prst="rect">
            <a:avLst/>
          </a:prstGeom>
        </p:spPr>
        <p:txBody>
          <a:bodyPr wrap="square">
            <a:spAutoFit/>
          </a:bodyPr>
          <a:lstStyle/>
          <a:p>
            <a:pPr indent="-171450" algn="just" defTabSz="342900">
              <a:spcBef>
                <a:spcPct val="20000"/>
              </a:spcBef>
              <a:buFont typeface="Arial" panose="020B0604020202020204" pitchFamily="34" charset="0"/>
              <a:buChar char="•"/>
              <a:defRPr/>
            </a:pPr>
            <a:r>
              <a:rPr lang="en-US" sz="2400" b="1" kern="0" dirty="0">
                <a:solidFill>
                  <a:prstClr val="black"/>
                </a:solidFill>
              </a:rPr>
              <a:t>X-ray calibration of the MMAs at MSFC’s 100-m X-ray test facility</a:t>
            </a:r>
          </a:p>
        </p:txBody>
      </p:sp>
      <p:pic>
        <p:nvPicPr>
          <p:cNvPr id="4" name="Picture 3">
            <a:extLst>
              <a:ext uri="{FF2B5EF4-FFF2-40B4-BE49-F238E27FC236}">
                <a16:creationId xmlns:a16="http://schemas.microsoft.com/office/drawing/2014/main" id="{20FE68D8-69FC-7C47-9174-4AB594294502}"/>
              </a:ext>
            </a:extLst>
          </p:cNvPr>
          <p:cNvPicPr>
            <a:picLocks noChangeAspect="1"/>
          </p:cNvPicPr>
          <p:nvPr/>
        </p:nvPicPr>
        <p:blipFill>
          <a:blip r:embed="rId2"/>
          <a:stretch>
            <a:fillRect/>
          </a:stretch>
        </p:blipFill>
        <p:spPr>
          <a:xfrm>
            <a:off x="228600" y="4322055"/>
            <a:ext cx="3076460" cy="2307345"/>
          </a:xfrm>
          <a:prstGeom prst="rect">
            <a:avLst/>
          </a:prstGeom>
        </p:spPr>
      </p:pic>
      <p:pic>
        <p:nvPicPr>
          <p:cNvPr id="5" name="Picture 4">
            <a:extLst>
              <a:ext uri="{FF2B5EF4-FFF2-40B4-BE49-F238E27FC236}">
                <a16:creationId xmlns:a16="http://schemas.microsoft.com/office/drawing/2014/main" id="{A56C15CB-D713-BB4D-AFC1-EF24AD0080F7}"/>
              </a:ext>
            </a:extLst>
          </p:cNvPr>
          <p:cNvPicPr>
            <a:picLocks noChangeAspect="1"/>
          </p:cNvPicPr>
          <p:nvPr/>
        </p:nvPicPr>
        <p:blipFill>
          <a:blip r:embed="rId3"/>
          <a:stretch>
            <a:fillRect/>
          </a:stretch>
        </p:blipFill>
        <p:spPr>
          <a:xfrm>
            <a:off x="6135180" y="1697827"/>
            <a:ext cx="2795530" cy="2096648"/>
          </a:xfrm>
          <a:prstGeom prst="rect">
            <a:avLst/>
          </a:prstGeom>
        </p:spPr>
      </p:pic>
      <p:pic>
        <p:nvPicPr>
          <p:cNvPr id="7" name="Picture 6">
            <a:extLst>
              <a:ext uri="{FF2B5EF4-FFF2-40B4-BE49-F238E27FC236}">
                <a16:creationId xmlns:a16="http://schemas.microsoft.com/office/drawing/2014/main" id="{80AB6476-1AED-3A43-85E8-643DB325BFD6}"/>
              </a:ext>
            </a:extLst>
          </p:cNvPr>
          <p:cNvPicPr>
            <a:picLocks noChangeAspect="1"/>
          </p:cNvPicPr>
          <p:nvPr/>
        </p:nvPicPr>
        <p:blipFill>
          <a:blip r:embed="rId4"/>
          <a:stretch>
            <a:fillRect/>
          </a:stretch>
        </p:blipFill>
        <p:spPr>
          <a:xfrm>
            <a:off x="3545384" y="2287742"/>
            <a:ext cx="2379644" cy="3172858"/>
          </a:xfrm>
          <a:prstGeom prst="rect">
            <a:avLst/>
          </a:prstGeom>
        </p:spPr>
      </p:pic>
      <p:sp>
        <p:nvSpPr>
          <p:cNvPr id="8" name="Title 7">
            <a:extLst>
              <a:ext uri="{FF2B5EF4-FFF2-40B4-BE49-F238E27FC236}">
                <a16:creationId xmlns:a16="http://schemas.microsoft.com/office/drawing/2014/main" id="{FBD4ACF6-1F81-4E71-8466-4A22707485DF}"/>
              </a:ext>
            </a:extLst>
          </p:cNvPr>
          <p:cNvSpPr>
            <a:spLocks noGrp="1"/>
          </p:cNvSpPr>
          <p:nvPr>
            <p:ph type="title"/>
          </p:nvPr>
        </p:nvSpPr>
        <p:spPr/>
        <p:txBody>
          <a:bodyPr/>
          <a:lstStyle/>
          <a:p>
            <a:r>
              <a:rPr lang="en-US" i="1" dirty="0">
                <a:solidFill>
                  <a:schemeClr val="tx1"/>
                </a:solidFill>
              </a:rPr>
              <a:t>Stray Light Test Facility</a:t>
            </a:r>
          </a:p>
        </p:txBody>
      </p:sp>
    </p:spTree>
    <p:extLst>
      <p:ext uri="{BB962C8B-B14F-4D97-AF65-F5344CB8AC3E}">
        <p14:creationId xmlns:p14="http://schemas.microsoft.com/office/powerpoint/2010/main" val="1558290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574" y="10160"/>
            <a:ext cx="7550426" cy="980440"/>
          </a:xfrm>
        </p:spPr>
        <p:txBody>
          <a:bodyPr/>
          <a:lstStyle/>
          <a:p>
            <a:r>
              <a:rPr lang="en-US" i="1" dirty="0">
                <a:solidFill>
                  <a:schemeClr val="tx1"/>
                </a:solidFill>
              </a:rPr>
              <a:t>Angular Resolution</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400" y="1716180"/>
            <a:ext cx="4572000" cy="4238020"/>
          </a:xfrm>
          <a:prstGeom prst="rect">
            <a:avLst/>
          </a:prstGeom>
        </p:spPr>
      </p:pic>
      <p:graphicFrame>
        <p:nvGraphicFramePr>
          <p:cNvPr id="4" name="Table 3"/>
          <p:cNvGraphicFramePr>
            <a:graphicFrameLocks noGrp="1"/>
          </p:cNvGraphicFramePr>
          <p:nvPr/>
        </p:nvGraphicFramePr>
        <p:xfrm>
          <a:off x="254978" y="1824674"/>
          <a:ext cx="3981624" cy="1188720"/>
        </p:xfrm>
        <a:graphic>
          <a:graphicData uri="http://schemas.openxmlformats.org/drawingml/2006/table">
            <a:tbl>
              <a:tblPr firstRow="1" bandRow="1">
                <a:tableStyleId>{5C22544A-7EE6-4342-B048-85BDC9FD1C3A}</a:tableStyleId>
              </a:tblPr>
              <a:tblGrid>
                <a:gridCol w="995406">
                  <a:extLst>
                    <a:ext uri="{9D8B030D-6E8A-4147-A177-3AD203B41FA5}">
                      <a16:colId xmlns:a16="http://schemas.microsoft.com/office/drawing/2014/main" val="2533057011"/>
                    </a:ext>
                  </a:extLst>
                </a:gridCol>
                <a:gridCol w="995406">
                  <a:extLst>
                    <a:ext uri="{9D8B030D-6E8A-4147-A177-3AD203B41FA5}">
                      <a16:colId xmlns:a16="http://schemas.microsoft.com/office/drawing/2014/main" val="1044607239"/>
                    </a:ext>
                  </a:extLst>
                </a:gridCol>
                <a:gridCol w="995406">
                  <a:extLst>
                    <a:ext uri="{9D8B030D-6E8A-4147-A177-3AD203B41FA5}">
                      <a16:colId xmlns:a16="http://schemas.microsoft.com/office/drawing/2014/main" val="3288407401"/>
                    </a:ext>
                  </a:extLst>
                </a:gridCol>
                <a:gridCol w="995406">
                  <a:extLst>
                    <a:ext uri="{9D8B030D-6E8A-4147-A177-3AD203B41FA5}">
                      <a16:colId xmlns:a16="http://schemas.microsoft.com/office/drawing/2014/main" val="71745980"/>
                    </a:ext>
                  </a:extLst>
                </a:gridCol>
              </a:tblGrid>
              <a:tr h="297180">
                <a:tc>
                  <a:txBody>
                    <a:bodyPr/>
                    <a:lstStyle/>
                    <a:p>
                      <a:pPr algn="ctr"/>
                      <a:r>
                        <a:rPr lang="en-US" sz="1500" dirty="0"/>
                        <a:t>MMA</a:t>
                      </a:r>
                    </a:p>
                  </a:txBody>
                  <a:tcPr marL="68580" marR="68580" marT="34290" marB="34290"/>
                </a:tc>
                <a:tc>
                  <a:txBody>
                    <a:bodyPr/>
                    <a:lstStyle/>
                    <a:p>
                      <a:pPr algn="ctr"/>
                      <a:r>
                        <a:rPr lang="en-US" sz="1500" dirty="0"/>
                        <a:t>#1</a:t>
                      </a:r>
                    </a:p>
                  </a:txBody>
                  <a:tcPr marL="68580" marR="68580" marT="34290" marB="34290"/>
                </a:tc>
                <a:tc>
                  <a:txBody>
                    <a:bodyPr/>
                    <a:lstStyle/>
                    <a:p>
                      <a:pPr algn="ctr"/>
                      <a:r>
                        <a:rPr lang="en-US" sz="1500" dirty="0"/>
                        <a:t>#2</a:t>
                      </a:r>
                    </a:p>
                  </a:txBody>
                  <a:tcPr marL="68580" marR="68580" marT="34290" marB="34290"/>
                </a:tc>
                <a:tc>
                  <a:txBody>
                    <a:bodyPr/>
                    <a:lstStyle/>
                    <a:p>
                      <a:pPr algn="ctr"/>
                      <a:r>
                        <a:rPr lang="en-US" sz="1500" dirty="0"/>
                        <a:t>#3</a:t>
                      </a:r>
                    </a:p>
                  </a:txBody>
                  <a:tcPr marL="68580" marR="68580" marT="34290" marB="34290"/>
                </a:tc>
                <a:extLst>
                  <a:ext uri="{0D108BD9-81ED-4DB2-BD59-A6C34878D82A}">
                    <a16:rowId xmlns:a16="http://schemas.microsoft.com/office/drawing/2014/main" val="2270320264"/>
                  </a:ext>
                </a:extLst>
              </a:tr>
              <a:tr h="297180">
                <a:tc>
                  <a:txBody>
                    <a:bodyPr/>
                    <a:lstStyle/>
                    <a:p>
                      <a:pPr algn="ctr"/>
                      <a:r>
                        <a:rPr lang="en-US" sz="1500" b="1" dirty="0"/>
                        <a:t>6.4</a:t>
                      </a:r>
                      <a:r>
                        <a:rPr lang="en-US" sz="1500" b="1" baseline="0" dirty="0"/>
                        <a:t> keV</a:t>
                      </a:r>
                      <a:endParaRPr lang="en-US" sz="1500" b="1" dirty="0"/>
                    </a:p>
                  </a:txBody>
                  <a:tcPr marL="68580" marR="68580" marT="34290" marB="34290"/>
                </a:tc>
                <a:tc>
                  <a:txBody>
                    <a:bodyPr/>
                    <a:lstStyle/>
                    <a:p>
                      <a:pPr algn="ctr"/>
                      <a:r>
                        <a:rPr lang="en-US" sz="1500" b="1" dirty="0">
                          <a:solidFill>
                            <a:schemeClr val="tx1"/>
                          </a:solidFill>
                        </a:rPr>
                        <a:t>18.9″</a:t>
                      </a:r>
                    </a:p>
                  </a:txBody>
                  <a:tcPr marL="68580" marR="68580" marT="34290" marB="34290"/>
                </a:tc>
                <a:tc>
                  <a:txBody>
                    <a:bodyPr/>
                    <a:lstStyle/>
                    <a:p>
                      <a:pPr algn="ctr"/>
                      <a:r>
                        <a:rPr lang="en-US" sz="1500" b="1" dirty="0">
                          <a:solidFill>
                            <a:schemeClr val="tx1"/>
                          </a:solidFill>
                        </a:rPr>
                        <a:t>24.8″</a:t>
                      </a:r>
                    </a:p>
                  </a:txBody>
                  <a:tcPr marL="68580" marR="68580" marT="34290" marB="34290"/>
                </a:tc>
                <a:tc>
                  <a:txBody>
                    <a:bodyPr/>
                    <a:lstStyle/>
                    <a:p>
                      <a:pPr algn="ctr"/>
                      <a:r>
                        <a:rPr lang="en-US" sz="1500" b="1" dirty="0">
                          <a:solidFill>
                            <a:schemeClr val="tx1"/>
                          </a:solidFill>
                        </a:rPr>
                        <a:t>24.2″</a:t>
                      </a:r>
                    </a:p>
                  </a:txBody>
                  <a:tcPr marL="68580" marR="68580" marT="34290" marB="34290"/>
                </a:tc>
                <a:extLst>
                  <a:ext uri="{0D108BD9-81ED-4DB2-BD59-A6C34878D82A}">
                    <a16:rowId xmlns:a16="http://schemas.microsoft.com/office/drawing/2014/main" val="1136959217"/>
                  </a:ext>
                </a:extLst>
              </a:tr>
              <a:tr h="297180">
                <a:tc>
                  <a:txBody>
                    <a:bodyPr/>
                    <a:lstStyle/>
                    <a:p>
                      <a:pPr algn="ctr"/>
                      <a:r>
                        <a:rPr lang="en-US" sz="1500" b="1" dirty="0"/>
                        <a:t>4.5 keV</a:t>
                      </a:r>
                    </a:p>
                  </a:txBody>
                  <a:tcPr marL="68580" marR="68580" marT="34290" marB="34290"/>
                </a:tc>
                <a:tc>
                  <a:txBody>
                    <a:bodyPr/>
                    <a:lstStyle/>
                    <a:p>
                      <a:pPr algn="ctr"/>
                      <a:r>
                        <a:rPr lang="en-US" sz="1500" b="1" dirty="0">
                          <a:solidFill>
                            <a:schemeClr val="tx1"/>
                          </a:solidFill>
                        </a:rPr>
                        <a:t>18.9″</a:t>
                      </a:r>
                    </a:p>
                  </a:txBody>
                  <a:tcPr marL="68580" marR="68580" marT="34290" marB="34290"/>
                </a:tc>
                <a:tc>
                  <a:txBody>
                    <a:bodyPr/>
                    <a:lstStyle/>
                    <a:p>
                      <a:pPr algn="ctr"/>
                      <a:r>
                        <a:rPr lang="en-US" sz="1500" b="1" dirty="0">
                          <a:solidFill>
                            <a:schemeClr val="tx1"/>
                          </a:solidFill>
                        </a:rPr>
                        <a:t>25.0″</a:t>
                      </a:r>
                    </a:p>
                  </a:txBody>
                  <a:tcPr marL="68580" marR="68580" marT="34290" marB="34290"/>
                </a:tc>
                <a:tc>
                  <a:txBody>
                    <a:bodyPr/>
                    <a:lstStyle/>
                    <a:p>
                      <a:pPr algn="ctr"/>
                      <a:r>
                        <a:rPr lang="en-US" sz="1500" b="1" dirty="0">
                          <a:solidFill>
                            <a:schemeClr val="tx1"/>
                          </a:solidFill>
                        </a:rPr>
                        <a:t>26.9″</a:t>
                      </a:r>
                    </a:p>
                  </a:txBody>
                  <a:tcPr marL="68580" marR="68580" marT="34290" marB="34290"/>
                </a:tc>
                <a:extLst>
                  <a:ext uri="{0D108BD9-81ED-4DB2-BD59-A6C34878D82A}">
                    <a16:rowId xmlns:a16="http://schemas.microsoft.com/office/drawing/2014/main" val="1763980382"/>
                  </a:ext>
                </a:extLst>
              </a:tr>
              <a:tr h="297180">
                <a:tc>
                  <a:txBody>
                    <a:bodyPr/>
                    <a:lstStyle/>
                    <a:p>
                      <a:pPr algn="ctr"/>
                      <a:r>
                        <a:rPr lang="en-US" sz="1500" b="1" dirty="0"/>
                        <a:t>2.3 keV</a:t>
                      </a:r>
                    </a:p>
                  </a:txBody>
                  <a:tcPr marL="68580" marR="68580" marT="34290" marB="34290"/>
                </a:tc>
                <a:tc>
                  <a:txBody>
                    <a:bodyPr/>
                    <a:lstStyle/>
                    <a:p>
                      <a:pPr algn="ctr"/>
                      <a:r>
                        <a:rPr lang="en-US" sz="1500" b="1" dirty="0">
                          <a:solidFill>
                            <a:schemeClr val="tx1"/>
                          </a:solidFill>
                        </a:rPr>
                        <a:t>18.7″</a:t>
                      </a:r>
                    </a:p>
                  </a:txBody>
                  <a:tcPr marL="68580" marR="68580" marT="34290" marB="34290"/>
                </a:tc>
                <a:tc>
                  <a:txBody>
                    <a:bodyPr/>
                    <a:lstStyle/>
                    <a:p>
                      <a:pPr algn="ctr"/>
                      <a:r>
                        <a:rPr lang="en-US" sz="1500" b="1" dirty="0">
                          <a:solidFill>
                            <a:schemeClr val="tx1"/>
                          </a:solidFill>
                        </a:rPr>
                        <a:t>24.5″</a:t>
                      </a:r>
                    </a:p>
                  </a:txBody>
                  <a:tcPr marL="68580" marR="68580" marT="34290" marB="34290"/>
                </a:tc>
                <a:tc>
                  <a:txBody>
                    <a:bodyPr/>
                    <a:lstStyle/>
                    <a:p>
                      <a:pPr algn="ctr"/>
                      <a:r>
                        <a:rPr lang="en-US" sz="1500" b="1" dirty="0">
                          <a:solidFill>
                            <a:schemeClr val="tx1"/>
                          </a:solidFill>
                        </a:rPr>
                        <a:t>26.7″</a:t>
                      </a:r>
                    </a:p>
                  </a:txBody>
                  <a:tcPr marL="68580" marR="68580" marT="34290" marB="34290"/>
                </a:tc>
                <a:extLst>
                  <a:ext uri="{0D108BD9-81ED-4DB2-BD59-A6C34878D82A}">
                    <a16:rowId xmlns:a16="http://schemas.microsoft.com/office/drawing/2014/main" val="2243168686"/>
                  </a:ext>
                </a:extLst>
              </a:tr>
            </a:tbl>
          </a:graphicData>
        </a:graphic>
      </p:graphicFrame>
      <p:sp>
        <p:nvSpPr>
          <p:cNvPr id="5" name="Rectangle 4"/>
          <p:cNvSpPr/>
          <p:nvPr/>
        </p:nvSpPr>
        <p:spPr>
          <a:xfrm>
            <a:off x="208817" y="4514746"/>
            <a:ext cx="4276165" cy="584775"/>
          </a:xfrm>
          <a:prstGeom prst="rect">
            <a:avLst/>
          </a:prstGeom>
        </p:spPr>
        <p:txBody>
          <a:bodyPr wrap="square">
            <a:spAutoFit/>
          </a:bodyPr>
          <a:lstStyle/>
          <a:p>
            <a:pPr marL="257175" indent="-257175">
              <a:buFont typeface="Arial" panose="020B0604020202020204" pitchFamily="34" charset="0"/>
              <a:buChar char="•"/>
            </a:pPr>
            <a:r>
              <a:rPr lang="en-US" sz="1600" b="1" dirty="0"/>
              <a:t>Based upon X-ray calibration and analysis, the system-level performance is 28″ HPD</a:t>
            </a:r>
          </a:p>
        </p:txBody>
      </p:sp>
      <p:sp>
        <p:nvSpPr>
          <p:cNvPr id="6" name="TextBox 5">
            <a:extLst>
              <a:ext uri="{FF2B5EF4-FFF2-40B4-BE49-F238E27FC236}">
                <a16:creationId xmlns:a16="http://schemas.microsoft.com/office/drawing/2014/main" id="{9F8D12B3-9A5A-E04D-BF5E-7590B72EAE27}"/>
              </a:ext>
            </a:extLst>
          </p:cNvPr>
          <p:cNvSpPr txBox="1"/>
          <p:nvPr/>
        </p:nvSpPr>
        <p:spPr>
          <a:xfrm>
            <a:off x="202223" y="3129873"/>
            <a:ext cx="4070838" cy="1323439"/>
          </a:xfrm>
          <a:prstGeom prst="rect">
            <a:avLst/>
          </a:prstGeom>
          <a:noFill/>
          <a:ln>
            <a:noFill/>
          </a:ln>
        </p:spPr>
        <p:txBody>
          <a:bodyPr wrap="square" rtlCol="0">
            <a:spAutoFit/>
          </a:bodyPr>
          <a:lstStyle/>
          <a:p>
            <a:pPr algn="l"/>
            <a:r>
              <a:rPr lang="en-US" sz="1600" b="1" dirty="0"/>
              <a:t>Values in the table are half-power diameters (HPDs) for the individual MMAs alone. These need to be adjusted for alignment errors, detector resolution, focus etc. to determine the on-orbit system-level resolution.</a:t>
            </a:r>
          </a:p>
        </p:txBody>
      </p:sp>
    </p:spTree>
    <p:extLst>
      <p:ext uri="{BB962C8B-B14F-4D97-AF65-F5344CB8AC3E}">
        <p14:creationId xmlns:p14="http://schemas.microsoft.com/office/powerpoint/2010/main" val="4286966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7700" y="-7961"/>
            <a:ext cx="7586028" cy="998559"/>
          </a:xfrm>
        </p:spPr>
        <p:txBody>
          <a:bodyPr/>
          <a:lstStyle/>
          <a:p>
            <a:r>
              <a:rPr lang="en-US" i="1" dirty="0">
                <a:solidFill>
                  <a:schemeClr val="tx1"/>
                </a:solidFill>
              </a:rPr>
              <a:t>Imaging polarimetry</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IXPE 30″ half-power diameter on Chandra image</a:t>
            </a:r>
          </a:p>
        </p:txBody>
      </p:sp>
      <p:pic>
        <p:nvPicPr>
          <p:cNvPr id="4" name="Picture 3"/>
          <p:cNvPicPr>
            <a:picLocks noChangeAspect="1"/>
          </p:cNvPicPr>
          <p:nvPr/>
        </p:nvPicPr>
        <p:blipFill>
          <a:blip r:embed="rId2"/>
          <a:stretch>
            <a:fillRect/>
          </a:stretch>
        </p:blipFill>
        <p:spPr>
          <a:xfrm>
            <a:off x="1981200" y="1480940"/>
            <a:ext cx="5203996" cy="5212080"/>
          </a:xfrm>
          <a:prstGeom prst="rect">
            <a:avLst/>
          </a:prstGeom>
        </p:spPr>
      </p:pic>
    </p:spTree>
    <p:extLst>
      <p:ext uri="{BB962C8B-B14F-4D97-AF65-F5344CB8AC3E}">
        <p14:creationId xmlns:p14="http://schemas.microsoft.com/office/powerpoint/2010/main" val="3621291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8B51E6C9-4309-0740-B4DD-C33850257E7C}"/>
              </a:ext>
            </a:extLst>
          </p:cNvPr>
          <p:cNvGraphicFramePr>
            <a:graphicFrameLocks noGrp="1"/>
          </p:cNvGraphicFramePr>
          <p:nvPr>
            <p:extLst>
              <p:ext uri="{D42A27DB-BD31-4B8C-83A1-F6EECF244321}">
                <p14:modId xmlns:p14="http://schemas.microsoft.com/office/powerpoint/2010/main" val="3894491136"/>
              </p:ext>
            </p:extLst>
          </p:nvPr>
        </p:nvGraphicFramePr>
        <p:xfrm>
          <a:off x="228600" y="1143000"/>
          <a:ext cx="4724400" cy="5477580"/>
        </p:xfrm>
        <a:graphic>
          <a:graphicData uri="http://schemas.openxmlformats.org/drawingml/2006/table">
            <a:tbl>
              <a:tblPr firstRow="1" bandRow="1">
                <a:tableStyleId>{5C22544A-7EE6-4342-B048-85BDC9FD1C3A}</a:tableStyleId>
              </a:tblPr>
              <a:tblGrid>
                <a:gridCol w="2699657">
                  <a:extLst>
                    <a:ext uri="{9D8B030D-6E8A-4147-A177-3AD203B41FA5}">
                      <a16:colId xmlns:a16="http://schemas.microsoft.com/office/drawing/2014/main" val="20000"/>
                    </a:ext>
                  </a:extLst>
                </a:gridCol>
                <a:gridCol w="2024743">
                  <a:extLst>
                    <a:ext uri="{9D8B030D-6E8A-4147-A177-3AD203B41FA5}">
                      <a16:colId xmlns:a16="http://schemas.microsoft.com/office/drawing/2014/main" val="20001"/>
                    </a:ext>
                  </a:extLst>
                </a:gridCol>
              </a:tblGrid>
              <a:tr h="419742">
                <a:tc>
                  <a:txBody>
                    <a:bodyPr/>
                    <a:lstStyle/>
                    <a:p>
                      <a:r>
                        <a:rPr lang="en-US" sz="1800" dirty="0"/>
                        <a:t>Property</a:t>
                      </a:r>
                    </a:p>
                  </a:txBody>
                  <a:tcPr/>
                </a:tc>
                <a:tc>
                  <a:txBody>
                    <a:bodyPr/>
                    <a:lstStyle/>
                    <a:p>
                      <a:r>
                        <a:rPr lang="en-US" sz="1800" dirty="0"/>
                        <a:t>Value</a:t>
                      </a:r>
                    </a:p>
                  </a:txBody>
                  <a:tcPr/>
                </a:tc>
                <a:extLst>
                  <a:ext uri="{0D108BD9-81ED-4DB2-BD59-A6C34878D82A}">
                    <a16:rowId xmlns:a16="http://schemas.microsoft.com/office/drawing/2014/main" val="10000"/>
                  </a:ext>
                </a:extLst>
              </a:tr>
              <a:tr h="419742">
                <a:tc>
                  <a:txBody>
                    <a:bodyPr/>
                    <a:lstStyle/>
                    <a:p>
                      <a:r>
                        <a:rPr lang="en-US" sz="1800" dirty="0"/>
                        <a:t>Number of modules</a:t>
                      </a:r>
                    </a:p>
                  </a:txBody>
                  <a:tcPr/>
                </a:tc>
                <a:tc>
                  <a:txBody>
                    <a:bodyPr/>
                    <a:lstStyle/>
                    <a:p>
                      <a:r>
                        <a:rPr lang="en-US" sz="1800" dirty="0"/>
                        <a:t>3</a:t>
                      </a:r>
                    </a:p>
                  </a:txBody>
                  <a:tcPr/>
                </a:tc>
                <a:extLst>
                  <a:ext uri="{0D108BD9-81ED-4DB2-BD59-A6C34878D82A}">
                    <a16:rowId xmlns:a16="http://schemas.microsoft.com/office/drawing/2014/main" val="10001"/>
                  </a:ext>
                </a:extLst>
              </a:tr>
              <a:tr h="419742">
                <a:tc>
                  <a:txBody>
                    <a:bodyPr/>
                    <a:lstStyle/>
                    <a:p>
                      <a:r>
                        <a:rPr lang="en-US" sz="1800" dirty="0"/>
                        <a:t>Mirror shells per module</a:t>
                      </a:r>
                    </a:p>
                  </a:txBody>
                  <a:tcPr/>
                </a:tc>
                <a:tc>
                  <a:txBody>
                    <a:bodyPr/>
                    <a:lstStyle/>
                    <a:p>
                      <a:r>
                        <a:rPr lang="en-US" sz="1800" dirty="0"/>
                        <a:t>24</a:t>
                      </a:r>
                    </a:p>
                  </a:txBody>
                  <a:tcPr/>
                </a:tc>
                <a:extLst>
                  <a:ext uri="{0D108BD9-81ED-4DB2-BD59-A6C34878D82A}">
                    <a16:rowId xmlns:a16="http://schemas.microsoft.com/office/drawing/2014/main" val="10002"/>
                  </a:ext>
                </a:extLst>
              </a:tr>
              <a:tr h="419742">
                <a:tc>
                  <a:txBody>
                    <a:bodyPr/>
                    <a:lstStyle/>
                    <a:p>
                      <a:r>
                        <a:rPr lang="en-US" sz="1800" dirty="0"/>
                        <a:t>Inner, outer shell diameter</a:t>
                      </a:r>
                    </a:p>
                  </a:txBody>
                  <a:tcPr/>
                </a:tc>
                <a:tc>
                  <a:txBody>
                    <a:bodyPr/>
                    <a:lstStyle/>
                    <a:p>
                      <a:r>
                        <a:rPr lang="en-US" sz="1800" dirty="0"/>
                        <a:t>162, 272 mm</a:t>
                      </a:r>
                    </a:p>
                  </a:txBody>
                  <a:tcPr/>
                </a:tc>
                <a:extLst>
                  <a:ext uri="{0D108BD9-81ED-4DB2-BD59-A6C34878D82A}">
                    <a16:rowId xmlns:a16="http://schemas.microsoft.com/office/drawing/2014/main" val="10003"/>
                  </a:ext>
                </a:extLst>
              </a:tr>
              <a:tr h="419742">
                <a:tc>
                  <a:txBody>
                    <a:bodyPr/>
                    <a:lstStyle/>
                    <a:p>
                      <a:r>
                        <a:rPr lang="en-US" sz="1800" dirty="0"/>
                        <a:t>Total shell length</a:t>
                      </a:r>
                    </a:p>
                  </a:txBody>
                  <a:tcPr/>
                </a:tc>
                <a:tc>
                  <a:txBody>
                    <a:bodyPr/>
                    <a:lstStyle/>
                    <a:p>
                      <a:r>
                        <a:rPr lang="en-US" sz="1800" dirty="0"/>
                        <a:t>600 mm</a:t>
                      </a:r>
                    </a:p>
                  </a:txBody>
                  <a:tcPr/>
                </a:tc>
                <a:extLst>
                  <a:ext uri="{0D108BD9-81ED-4DB2-BD59-A6C34878D82A}">
                    <a16:rowId xmlns:a16="http://schemas.microsoft.com/office/drawing/2014/main" val="10004"/>
                  </a:ext>
                </a:extLst>
              </a:tr>
              <a:tr h="419742">
                <a:tc>
                  <a:txBody>
                    <a:bodyPr/>
                    <a:lstStyle/>
                    <a:p>
                      <a:r>
                        <a:rPr lang="en-US" sz="1800" dirty="0"/>
                        <a:t>Inner, outer shell thickness</a:t>
                      </a:r>
                    </a:p>
                  </a:txBody>
                  <a:tcPr/>
                </a:tc>
                <a:tc>
                  <a:txBody>
                    <a:bodyPr/>
                    <a:lstStyle/>
                    <a:p>
                      <a:r>
                        <a:rPr lang="en-US" sz="1800" dirty="0"/>
                        <a:t>180, 250 µm</a:t>
                      </a:r>
                    </a:p>
                  </a:txBody>
                  <a:tcPr/>
                </a:tc>
                <a:extLst>
                  <a:ext uri="{0D108BD9-81ED-4DB2-BD59-A6C34878D82A}">
                    <a16:rowId xmlns:a16="http://schemas.microsoft.com/office/drawing/2014/main" val="10005"/>
                  </a:ext>
                </a:extLst>
              </a:tr>
              <a:tr h="419742">
                <a:tc>
                  <a:txBody>
                    <a:bodyPr/>
                    <a:lstStyle/>
                    <a:p>
                      <a:r>
                        <a:rPr lang="en-US" sz="1800" dirty="0"/>
                        <a:t>Shell material</a:t>
                      </a:r>
                    </a:p>
                  </a:txBody>
                  <a:tcPr/>
                </a:tc>
                <a:tc>
                  <a:txBody>
                    <a:bodyPr/>
                    <a:lstStyle/>
                    <a:p>
                      <a:r>
                        <a:rPr lang="en-US" sz="1800" dirty="0"/>
                        <a:t>Nickel cobalt alloy</a:t>
                      </a:r>
                    </a:p>
                  </a:txBody>
                  <a:tcPr/>
                </a:tc>
                <a:extLst>
                  <a:ext uri="{0D108BD9-81ED-4DB2-BD59-A6C34878D82A}">
                    <a16:rowId xmlns:a16="http://schemas.microsoft.com/office/drawing/2014/main" val="10006"/>
                  </a:ext>
                </a:extLst>
              </a:tr>
              <a:tr h="517490">
                <a:tc>
                  <a:txBody>
                    <a:bodyPr/>
                    <a:lstStyle/>
                    <a:p>
                      <a:r>
                        <a:rPr lang="en-US" sz="1800" dirty="0"/>
                        <a:t>Effective area per module</a:t>
                      </a:r>
                    </a:p>
                  </a:txBody>
                  <a:tcPr/>
                </a:tc>
                <a:tc>
                  <a:txBody>
                    <a:bodyPr/>
                    <a:lstStyle/>
                    <a:p>
                      <a:r>
                        <a:rPr lang="en-US" sz="1800" dirty="0"/>
                        <a:t>   163 cm</a:t>
                      </a:r>
                      <a:r>
                        <a:rPr lang="en-US" sz="1800" baseline="30000" dirty="0"/>
                        <a:t>2</a:t>
                      </a:r>
                      <a:r>
                        <a:rPr lang="en-US" sz="1800" dirty="0"/>
                        <a:t> (2.3 keV)</a:t>
                      </a:r>
                    </a:p>
                    <a:p>
                      <a:r>
                        <a:rPr lang="en-US" sz="1800" dirty="0"/>
                        <a:t>~ 192 cm</a:t>
                      </a:r>
                      <a:r>
                        <a:rPr lang="en-US" sz="1800" baseline="30000" dirty="0"/>
                        <a:t>2</a:t>
                      </a:r>
                      <a:r>
                        <a:rPr lang="en-US" sz="1800" dirty="0"/>
                        <a:t> (3-6 keV)</a:t>
                      </a:r>
                    </a:p>
                  </a:txBody>
                  <a:tcPr/>
                </a:tc>
                <a:extLst>
                  <a:ext uri="{0D108BD9-81ED-4DB2-BD59-A6C34878D82A}">
                    <a16:rowId xmlns:a16="http://schemas.microsoft.com/office/drawing/2014/main" val="10007"/>
                  </a:ext>
                </a:extLst>
              </a:tr>
              <a:tr h="419742">
                <a:tc>
                  <a:txBody>
                    <a:bodyPr/>
                    <a:lstStyle/>
                    <a:p>
                      <a:r>
                        <a:rPr lang="en-US" sz="1800" dirty="0"/>
                        <a:t>Angular resolution</a:t>
                      </a:r>
                    </a:p>
                  </a:txBody>
                  <a:tcPr/>
                </a:tc>
                <a:tc>
                  <a:txBody>
                    <a:bodyPr/>
                    <a:lstStyle/>
                    <a:p>
                      <a:r>
                        <a:rPr lang="en-US" sz="1800" dirty="0"/>
                        <a:t>≤ 27 arcsec HPD</a:t>
                      </a:r>
                    </a:p>
                  </a:txBody>
                  <a:tcPr/>
                </a:tc>
                <a:extLst>
                  <a:ext uri="{0D108BD9-81ED-4DB2-BD59-A6C34878D82A}">
                    <a16:rowId xmlns:a16="http://schemas.microsoft.com/office/drawing/2014/main" val="10008"/>
                  </a:ext>
                </a:extLst>
              </a:tr>
              <a:tr h="419742">
                <a:tc>
                  <a:txBody>
                    <a:bodyPr/>
                    <a:lstStyle/>
                    <a:p>
                      <a:r>
                        <a:rPr lang="en-US" sz="1800" dirty="0"/>
                        <a:t>Detector limited FOV</a:t>
                      </a:r>
                    </a:p>
                  </a:txBody>
                  <a:tcPr/>
                </a:tc>
                <a:tc>
                  <a:txBody>
                    <a:bodyPr/>
                    <a:lstStyle/>
                    <a:p>
                      <a:r>
                        <a:rPr lang="en-US" sz="1800" dirty="0"/>
                        <a:t>12.9 </a:t>
                      </a:r>
                      <a:r>
                        <a:rPr lang="en-US" sz="1800" dirty="0" err="1"/>
                        <a:t>arcmin</a:t>
                      </a:r>
                      <a:endParaRPr lang="en-US" sz="1800" dirty="0"/>
                    </a:p>
                  </a:txBody>
                  <a:tcPr/>
                </a:tc>
                <a:extLst>
                  <a:ext uri="{0D108BD9-81ED-4DB2-BD59-A6C34878D82A}">
                    <a16:rowId xmlns:a16="http://schemas.microsoft.com/office/drawing/2014/main" val="10009"/>
                  </a:ext>
                </a:extLst>
              </a:tr>
              <a:tr h="419742">
                <a:tc>
                  <a:txBody>
                    <a:bodyPr/>
                    <a:lstStyle/>
                    <a:p>
                      <a:r>
                        <a:rPr lang="en-US" sz="1800" dirty="0"/>
                        <a:t>Focal length</a:t>
                      </a:r>
                    </a:p>
                  </a:txBody>
                  <a:tcPr/>
                </a:tc>
                <a:tc>
                  <a:txBody>
                    <a:bodyPr/>
                    <a:lstStyle/>
                    <a:p>
                      <a:r>
                        <a:rPr lang="en-US" sz="1800" dirty="0"/>
                        <a:t>4 m</a:t>
                      </a:r>
                    </a:p>
                  </a:txBody>
                  <a:tcPr/>
                </a:tc>
                <a:extLst>
                  <a:ext uri="{0D108BD9-81ED-4DB2-BD59-A6C34878D82A}">
                    <a16:rowId xmlns:a16="http://schemas.microsoft.com/office/drawing/2014/main" val="10010"/>
                  </a:ext>
                </a:extLst>
              </a:tr>
              <a:tr h="517490">
                <a:tc>
                  <a:txBody>
                    <a:bodyPr/>
                    <a:lstStyle/>
                    <a:p>
                      <a:r>
                        <a:rPr lang="en-US" sz="1800" dirty="0"/>
                        <a:t>Mass (3 assemblies)</a:t>
                      </a:r>
                    </a:p>
                  </a:txBody>
                  <a:tcPr/>
                </a:tc>
                <a:tc>
                  <a:txBody>
                    <a:bodyPr/>
                    <a:lstStyle/>
                    <a:p>
                      <a:r>
                        <a:rPr lang="en-US" sz="1800" dirty="0"/>
                        <a:t>95 kg with contingency</a:t>
                      </a:r>
                    </a:p>
                  </a:txBody>
                  <a:tcPr/>
                </a:tc>
                <a:extLst>
                  <a:ext uri="{0D108BD9-81ED-4DB2-BD59-A6C34878D82A}">
                    <a16:rowId xmlns:a16="http://schemas.microsoft.com/office/drawing/2014/main" val="10011"/>
                  </a:ext>
                </a:extLst>
              </a:tr>
            </a:tbl>
          </a:graphicData>
        </a:graphic>
      </p:graphicFrame>
      <p:pic>
        <p:nvPicPr>
          <p:cNvPr id="9" name="Picture 8">
            <a:extLst>
              <a:ext uri="{FF2B5EF4-FFF2-40B4-BE49-F238E27FC236}">
                <a16:creationId xmlns:a16="http://schemas.microsoft.com/office/drawing/2014/main" id="{CF2657D5-65FB-0D43-A78A-9ECD4C19B748}"/>
              </a:ext>
            </a:extLst>
          </p:cNvPr>
          <p:cNvPicPr>
            <a:picLocks noChangeAspect="1"/>
          </p:cNvPicPr>
          <p:nvPr/>
        </p:nvPicPr>
        <p:blipFill>
          <a:blip r:embed="rId2"/>
          <a:stretch>
            <a:fillRect/>
          </a:stretch>
        </p:blipFill>
        <p:spPr>
          <a:xfrm>
            <a:off x="5105400" y="2301240"/>
            <a:ext cx="3852373" cy="3566160"/>
          </a:xfrm>
          <a:prstGeom prst="rect">
            <a:avLst/>
          </a:prstGeom>
        </p:spPr>
      </p:pic>
      <p:sp>
        <p:nvSpPr>
          <p:cNvPr id="6" name="Title 1">
            <a:extLst>
              <a:ext uri="{FF2B5EF4-FFF2-40B4-BE49-F238E27FC236}">
                <a16:creationId xmlns:a16="http://schemas.microsoft.com/office/drawing/2014/main" id="{29FE410B-D6A2-4195-A961-6B0B0CCF4C88}"/>
              </a:ext>
            </a:extLst>
          </p:cNvPr>
          <p:cNvSpPr txBox="1">
            <a:spLocks/>
          </p:cNvSpPr>
          <p:nvPr/>
        </p:nvSpPr>
        <p:spPr>
          <a:xfrm>
            <a:off x="1593574" y="152400"/>
            <a:ext cx="7550426" cy="1143000"/>
          </a:xfrm>
          <a:prstGeom prst="rect">
            <a:avLst/>
          </a:prstGeom>
        </p:spPr>
        <p:txBody>
          <a:bodyPr/>
          <a:lstStyle>
            <a:lvl1pPr algn="ctr" defTabSz="914400" rtl="0" eaLnBrk="1" latinLnBrk="0" hangingPunct="1">
              <a:spcBef>
                <a:spcPct val="0"/>
              </a:spcBef>
              <a:buNone/>
              <a:defRPr sz="3200" b="1" kern="1200">
                <a:solidFill>
                  <a:schemeClr val="bg1"/>
                </a:solidFill>
                <a:latin typeface="+mj-lt"/>
                <a:ea typeface="+mj-ea"/>
                <a:cs typeface="+mj-cs"/>
              </a:defRPr>
            </a:lvl1pPr>
          </a:lstStyle>
          <a:p>
            <a:r>
              <a:rPr lang="en-US" i="1" dirty="0">
                <a:solidFill>
                  <a:schemeClr val="tx1"/>
                </a:solidFill>
              </a:rPr>
              <a:t>Mirror Module Assembly Properties</a:t>
            </a:r>
          </a:p>
        </p:txBody>
      </p:sp>
    </p:spTree>
    <p:extLst>
      <p:ext uri="{BB962C8B-B14F-4D97-AF65-F5344CB8AC3E}">
        <p14:creationId xmlns:p14="http://schemas.microsoft.com/office/powerpoint/2010/main" val="1188238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7" descr="Photoelectric.png"/>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1613855" y="1524000"/>
            <a:ext cx="6217920" cy="4844609"/>
          </a:xfrm>
          <a:prstGeom prst="rect">
            <a:avLst/>
          </a:prstGeom>
          <a:noFill/>
          <a:ln w="9525">
            <a:noFill/>
            <a:miter lim="800000"/>
            <a:headEnd/>
            <a:tailEnd/>
          </a:ln>
        </p:spPr>
      </p:pic>
      <p:sp>
        <p:nvSpPr>
          <p:cNvPr id="17" name="CasellaDiTesto 16"/>
          <p:cNvSpPr txBox="1"/>
          <p:nvPr/>
        </p:nvSpPr>
        <p:spPr>
          <a:xfrm>
            <a:off x="348080" y="1138535"/>
            <a:ext cx="8382000" cy="461665"/>
          </a:xfrm>
          <a:prstGeom prst="rect">
            <a:avLst/>
          </a:prstGeom>
          <a:noFill/>
        </p:spPr>
        <p:txBody>
          <a:bodyPr wrap="square" rtlCol="0">
            <a:spAutoFit/>
          </a:bodyPr>
          <a:lstStyle/>
          <a:p>
            <a:pPr marL="342900" indent="-342900">
              <a:buFont typeface="Arial" panose="020B0604020202020204" pitchFamily="34" charset="0"/>
              <a:buChar char="•"/>
            </a:pPr>
            <a:r>
              <a:rPr lang="en-US" sz="2400" b="1" dirty="0"/>
              <a:t>The detection principle is based on the photoelectric effect</a:t>
            </a:r>
            <a:endParaRPr lang="en-GB" sz="2400" b="1" dirty="0"/>
          </a:p>
        </p:txBody>
      </p:sp>
      <p:sp>
        <p:nvSpPr>
          <p:cNvPr id="3" name="Title 2"/>
          <p:cNvSpPr>
            <a:spLocks noGrp="1"/>
          </p:cNvSpPr>
          <p:nvPr>
            <p:ph type="title"/>
          </p:nvPr>
        </p:nvSpPr>
        <p:spPr>
          <a:xfrm>
            <a:off x="1527700" y="-7961"/>
            <a:ext cx="7586028" cy="998559"/>
          </a:xfrm>
        </p:spPr>
        <p:txBody>
          <a:bodyPr/>
          <a:lstStyle/>
          <a:p>
            <a:r>
              <a:rPr lang="en-US" i="1" dirty="0">
                <a:solidFill>
                  <a:schemeClr val="tx1"/>
                </a:solidFill>
              </a:rPr>
              <a:t>Detection Principle</a:t>
            </a:r>
          </a:p>
        </p:txBody>
      </p:sp>
    </p:spTree>
    <p:extLst>
      <p:ext uri="{BB962C8B-B14F-4D97-AF65-F5344CB8AC3E}">
        <p14:creationId xmlns:p14="http://schemas.microsoft.com/office/powerpoint/2010/main" val="1366644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7700" y="-7961"/>
            <a:ext cx="7586028" cy="998559"/>
          </a:xfrm>
        </p:spPr>
        <p:txBody>
          <a:bodyPr/>
          <a:lstStyle/>
          <a:p>
            <a:r>
              <a:rPr lang="en-US" i="1" dirty="0">
                <a:solidFill>
                  <a:schemeClr val="tx1"/>
                </a:solidFill>
              </a:rPr>
              <a:t>Brief Outline</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Polarimetry in the classical X-ray band (2-10 </a:t>
            </a:r>
            <a:r>
              <a:rPr lang="en-US" b="1" dirty="0"/>
              <a:t>keV)  </a:t>
            </a:r>
          </a:p>
          <a:p>
            <a:pPr lvl="1"/>
            <a:r>
              <a:rPr lang="en-US" b="1" dirty="0"/>
              <a:t>Sounding rocket experiments</a:t>
            </a:r>
          </a:p>
          <a:p>
            <a:pPr lvl="1"/>
            <a:r>
              <a:rPr lang="en-US" b="1" dirty="0"/>
              <a:t>OSO-8 crystal polarimeter</a:t>
            </a:r>
          </a:p>
          <a:p>
            <a:pPr lvl="1"/>
            <a:r>
              <a:rPr lang="en-US" b="1" dirty="0"/>
              <a:t>The Stellar X-ray Polarimeter on Spectrum-X</a:t>
            </a:r>
          </a:p>
          <a:p>
            <a:pPr>
              <a:buFont typeface="Arial" panose="020B0604020202020204" pitchFamily="34" charset="0"/>
              <a:buChar char="•"/>
            </a:pPr>
            <a:r>
              <a:rPr lang="en-US" dirty="0"/>
              <a:t>IXPE </a:t>
            </a:r>
          </a:p>
          <a:p>
            <a:pPr lvl="1"/>
            <a:r>
              <a:rPr lang="en-US" b="1" dirty="0"/>
              <a:t>How it works</a:t>
            </a:r>
          </a:p>
          <a:p>
            <a:pPr lvl="1"/>
            <a:r>
              <a:rPr lang="en-US" b="1" dirty="0"/>
              <a:t>The science </a:t>
            </a:r>
          </a:p>
          <a:p>
            <a:endParaRPr lang="en-US" dirty="0"/>
          </a:p>
        </p:txBody>
      </p:sp>
    </p:spTree>
    <p:extLst>
      <p:ext uri="{BB962C8B-B14F-4D97-AF65-F5344CB8AC3E}">
        <p14:creationId xmlns:p14="http://schemas.microsoft.com/office/powerpoint/2010/main" val="1899076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4480" y="0"/>
            <a:ext cx="7589520" cy="996696"/>
          </a:xfrm>
        </p:spPr>
        <p:txBody>
          <a:bodyPr>
            <a:normAutofit/>
          </a:bodyPr>
          <a:lstStyle/>
          <a:p>
            <a:pPr algn="ctr"/>
            <a:r>
              <a:rPr lang="en-US" i="1" dirty="0">
                <a:solidFill>
                  <a:schemeClr val="tx1"/>
                </a:solidFill>
              </a:rPr>
              <a:t>The Polarization-Sensitive Detectors</a:t>
            </a:r>
          </a:p>
        </p:txBody>
      </p:sp>
      <p:sp>
        <p:nvSpPr>
          <p:cNvPr id="4" name="Content Placeholder 3"/>
          <p:cNvSpPr>
            <a:spLocks noGrp="1"/>
          </p:cNvSpPr>
          <p:nvPr>
            <p:ph idx="1"/>
          </p:nvPr>
        </p:nvSpPr>
        <p:spPr>
          <a:xfrm>
            <a:off x="0" y="1066800"/>
            <a:ext cx="9144000" cy="942340"/>
          </a:xfrm>
        </p:spPr>
        <p:txBody>
          <a:bodyPr>
            <a:normAutofit/>
          </a:bodyPr>
          <a:lstStyle/>
          <a:p>
            <a:r>
              <a:rPr lang="en-US" sz="2600" dirty="0">
                <a:solidFill>
                  <a:prstClr val="black"/>
                </a:solidFill>
              </a:rPr>
              <a:t>The initial direction of the K-shell photoelectron is determined by the orientation of the incident photon’s electric vector</a:t>
            </a:r>
            <a:endParaRPr lang="en-US" dirty="0"/>
          </a:p>
        </p:txBody>
      </p:sp>
      <p:pic>
        <p:nvPicPr>
          <p:cNvPr id="6" name="Picture 5"/>
          <p:cNvPicPr>
            <a:picLocks noChangeAspect="1"/>
          </p:cNvPicPr>
          <p:nvPr/>
        </p:nvPicPr>
        <p:blipFill>
          <a:blip r:embed="rId3"/>
          <a:stretch>
            <a:fillRect/>
          </a:stretch>
        </p:blipFill>
        <p:spPr>
          <a:xfrm>
            <a:off x="4724400" y="2133600"/>
            <a:ext cx="4181118" cy="2743200"/>
          </a:xfrm>
          <a:prstGeom prst="rect">
            <a:avLst/>
          </a:prstGeom>
        </p:spPr>
      </p:pic>
      <p:grpSp>
        <p:nvGrpSpPr>
          <p:cNvPr id="11" name="Group 10"/>
          <p:cNvGrpSpPr/>
          <p:nvPr/>
        </p:nvGrpSpPr>
        <p:grpSpPr>
          <a:xfrm>
            <a:off x="304800" y="1981200"/>
            <a:ext cx="4353282" cy="2895600"/>
            <a:chOff x="457200" y="1234440"/>
            <a:chExt cx="4353282" cy="2895600"/>
          </a:xfrm>
        </p:grpSpPr>
        <p:pic>
          <p:nvPicPr>
            <p:cNvPr id="8" name="Picture 7"/>
            <p:cNvPicPr>
              <a:picLocks noChangeAspect="1"/>
            </p:cNvPicPr>
            <p:nvPr/>
          </p:nvPicPr>
          <p:blipFill>
            <a:blip r:embed="rId4"/>
            <a:stretch>
              <a:fillRect/>
            </a:stretch>
          </p:blipFill>
          <p:spPr>
            <a:xfrm>
              <a:off x="457200" y="1295400"/>
              <a:ext cx="2445680" cy="2834640"/>
            </a:xfrm>
            <a:prstGeom prst="rect">
              <a:avLst/>
            </a:prstGeom>
          </p:spPr>
        </p:pic>
        <p:pic>
          <p:nvPicPr>
            <p:cNvPr id="9" name="Picture 8"/>
            <p:cNvPicPr>
              <a:picLocks noChangeAspect="1"/>
            </p:cNvPicPr>
            <p:nvPr/>
          </p:nvPicPr>
          <p:blipFill>
            <a:blip r:embed="rId5"/>
            <a:stretch>
              <a:fillRect/>
            </a:stretch>
          </p:blipFill>
          <p:spPr>
            <a:xfrm>
              <a:off x="2286000" y="1727820"/>
              <a:ext cx="992761" cy="786780"/>
            </a:xfrm>
            <a:prstGeom prst="rect">
              <a:avLst/>
            </a:prstGeom>
          </p:spPr>
        </p:pic>
        <p:sp>
          <p:nvSpPr>
            <p:cNvPr id="10" name="Rectangle 9"/>
            <p:cNvSpPr/>
            <p:nvPr/>
          </p:nvSpPr>
          <p:spPr>
            <a:xfrm>
              <a:off x="2133600" y="2514600"/>
              <a:ext cx="2676882" cy="646331"/>
            </a:xfrm>
            <a:prstGeom prst="rect">
              <a:avLst/>
            </a:prstGeom>
          </p:spPr>
          <p:txBody>
            <a:bodyPr wrap="square">
              <a:spAutoFit/>
            </a:bodyPr>
            <a:lstStyle/>
            <a:p>
              <a:r>
                <a:rPr lang="en-US" b="1" dirty="0">
                  <a:solidFill>
                    <a:srgbClr val="FF0000"/>
                  </a:solidFill>
                </a:rPr>
                <a:t>Site of initial ionization and Auger electron cloud</a:t>
              </a:r>
            </a:p>
          </p:txBody>
        </p:sp>
        <p:cxnSp>
          <p:nvCxnSpPr>
            <p:cNvPr id="13" name="Straight Arrow Connector 12"/>
            <p:cNvCxnSpPr/>
            <p:nvPr/>
          </p:nvCxnSpPr>
          <p:spPr>
            <a:xfrm flipH="1">
              <a:off x="1255621" y="1752600"/>
              <a:ext cx="1066800" cy="1371600"/>
            </a:xfrm>
            <a:prstGeom prst="straightConnector1">
              <a:avLst/>
            </a:prstGeom>
            <a:ln w="508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57200" y="1234440"/>
              <a:ext cx="1865221" cy="646331"/>
            </a:xfrm>
            <a:prstGeom prst="rect">
              <a:avLst/>
            </a:prstGeom>
            <a:noFill/>
          </p:spPr>
          <p:txBody>
            <a:bodyPr wrap="square" rtlCol="0">
              <a:spAutoFit/>
            </a:bodyPr>
            <a:lstStyle/>
            <a:p>
              <a:r>
                <a:rPr lang="en-US" b="1" dirty="0">
                  <a:solidFill>
                    <a:srgbClr val="00B050"/>
                  </a:solidFill>
                </a:rPr>
                <a:t>Initial direction of photoelectron</a:t>
              </a:r>
            </a:p>
          </p:txBody>
        </p:sp>
      </p:grpSp>
      <p:sp>
        <p:nvSpPr>
          <p:cNvPr id="15" name="TextBox 14"/>
          <p:cNvSpPr txBox="1"/>
          <p:nvPr/>
        </p:nvSpPr>
        <p:spPr>
          <a:xfrm>
            <a:off x="0" y="5007114"/>
            <a:ext cx="9144000" cy="707886"/>
          </a:xfrm>
          <a:prstGeom prst="rect">
            <a:avLst/>
          </a:prstGeom>
          <a:noFill/>
        </p:spPr>
        <p:txBody>
          <a:bodyPr wrap="square" rtlCol="0">
            <a:spAutoFit/>
          </a:bodyPr>
          <a:lstStyle/>
          <a:p>
            <a:pPr algn="ctr"/>
            <a:r>
              <a:rPr lang="en-US" sz="2000" b="1" dirty="0"/>
              <a:t>The  distribution of the photoelectron initial directions determines the degree of polarization and the position angle </a:t>
            </a:r>
          </a:p>
        </p:txBody>
      </p:sp>
      <p:grpSp>
        <p:nvGrpSpPr>
          <p:cNvPr id="3" name="Group 2"/>
          <p:cNvGrpSpPr/>
          <p:nvPr/>
        </p:nvGrpSpPr>
        <p:grpSpPr>
          <a:xfrm>
            <a:off x="457200" y="5779249"/>
            <a:ext cx="8229600" cy="926351"/>
            <a:chOff x="762000" y="2133600"/>
            <a:chExt cx="7924800" cy="926351"/>
          </a:xfrm>
        </p:grpSpPr>
        <p:pic>
          <p:nvPicPr>
            <p:cNvPr id="7" name="Picture 6"/>
            <p:cNvPicPr>
              <a:picLocks/>
            </p:cNvPicPr>
            <p:nvPr/>
          </p:nvPicPr>
          <p:blipFill>
            <a:blip r:embed="rId6"/>
            <a:stretch>
              <a:fillRect/>
            </a:stretch>
          </p:blipFill>
          <p:spPr>
            <a:xfrm>
              <a:off x="762000" y="2133600"/>
              <a:ext cx="5029200" cy="926351"/>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5715000" y="2306759"/>
                  <a:ext cx="2971800" cy="580031"/>
                </a:xfrm>
                <a:prstGeom prst="rect">
                  <a:avLst/>
                </a:prstGeom>
                <a:noFill/>
              </p:spPr>
              <p:txBody>
                <a:bodyPr wrap="square" rtlCol="0">
                  <a:spAutoFit/>
                </a:bodyPr>
                <a:lstStyle/>
                <a:p>
                  <a:r>
                    <a:rPr lang="en-US" sz="2200" dirty="0">
                      <a:solidFill>
                        <a:prstClr val="black"/>
                      </a:solidFill>
                      <a:ea typeface="Cambria Math" charset="0"/>
                      <a:cs typeface="Cambria Math" charset="0"/>
                    </a:rPr>
                    <a:t>,  w</a:t>
                  </a:r>
                  <a:r>
                    <a:rPr lang="en-US" sz="2200" b="0" dirty="0">
                      <a:solidFill>
                        <a:prstClr val="black"/>
                      </a:solidFill>
                      <a:ea typeface="Cambria Math" charset="0"/>
                      <a:cs typeface="Cambria Math" charset="0"/>
                    </a:rPr>
                    <a:t>here </a:t>
                  </a:r>
                  <a14:m>
                    <m:oMath xmlns:m="http://schemas.openxmlformats.org/officeDocument/2006/math">
                      <m:r>
                        <a:rPr lang="en-US" sz="2200" b="0" i="1">
                          <a:solidFill>
                            <a:prstClr val="black"/>
                          </a:solidFill>
                          <a:latin typeface="Cambria Math" charset="0"/>
                          <a:ea typeface="Cambria Math" charset="0"/>
                          <a:cs typeface="Cambria Math" charset="0"/>
                        </a:rPr>
                        <m:t>𝛽</m:t>
                      </m:r>
                      <m:r>
                        <a:rPr lang="en-US" sz="2200" b="0" i="1">
                          <a:solidFill>
                            <a:prstClr val="black"/>
                          </a:solidFill>
                          <a:latin typeface="Cambria Math" charset="0"/>
                          <a:ea typeface="Cambria Math" charset="0"/>
                          <a:cs typeface="Cambria Math" charset="0"/>
                        </a:rPr>
                        <m:t>≡</m:t>
                      </m:r>
                      <m:f>
                        <m:fPr>
                          <m:ctrlPr>
                            <a:rPr lang="en-US" sz="2200" i="1">
                              <a:solidFill>
                                <a:prstClr val="black"/>
                              </a:solidFill>
                              <a:latin typeface="Cambria Math" panose="02040503050406030204" pitchFamily="18" charset="0"/>
                              <a:ea typeface="Cambria Math" charset="0"/>
                              <a:cs typeface="Cambria Math" charset="0"/>
                            </a:rPr>
                          </m:ctrlPr>
                        </m:fPr>
                        <m:num>
                          <m:r>
                            <a:rPr lang="en-US" sz="2200" b="0" i="1">
                              <a:solidFill>
                                <a:prstClr val="black"/>
                              </a:solidFill>
                              <a:latin typeface="Cambria Math" charset="0"/>
                              <a:ea typeface="Cambria Math" charset="0"/>
                              <a:cs typeface="Cambria Math" charset="0"/>
                            </a:rPr>
                            <m:t>𝐸</m:t>
                          </m:r>
                        </m:num>
                        <m:den>
                          <m:r>
                            <a:rPr lang="en-US" sz="2200" b="0" i="1">
                              <a:solidFill>
                                <a:prstClr val="black"/>
                              </a:solidFill>
                              <a:latin typeface="Cambria Math" charset="0"/>
                              <a:ea typeface="Cambria Math" charset="0"/>
                              <a:cs typeface="Cambria Math" charset="0"/>
                            </a:rPr>
                            <m:t>𝑚</m:t>
                          </m:r>
                          <m:sSup>
                            <m:sSupPr>
                              <m:ctrlPr>
                                <a:rPr lang="en-US" sz="2200" i="1">
                                  <a:solidFill>
                                    <a:prstClr val="black"/>
                                  </a:solidFill>
                                  <a:latin typeface="Cambria Math" panose="02040503050406030204" pitchFamily="18" charset="0"/>
                                  <a:ea typeface="Cambria Math" charset="0"/>
                                  <a:cs typeface="Cambria Math" charset="0"/>
                                </a:rPr>
                              </m:ctrlPr>
                            </m:sSupPr>
                            <m:e>
                              <m:r>
                                <a:rPr lang="en-US" sz="2200" b="0" i="1">
                                  <a:solidFill>
                                    <a:prstClr val="black"/>
                                  </a:solidFill>
                                  <a:latin typeface="Cambria Math" charset="0"/>
                                  <a:ea typeface="Cambria Math" charset="0"/>
                                  <a:cs typeface="Cambria Math" charset="0"/>
                                </a:rPr>
                                <m:t>𝑐</m:t>
                              </m:r>
                            </m:e>
                            <m:sup>
                              <m:r>
                                <a:rPr lang="en-US" sz="2200" b="0" i="1">
                                  <a:solidFill>
                                    <a:prstClr val="black"/>
                                  </a:solidFill>
                                  <a:latin typeface="Cambria Math" charset="0"/>
                                  <a:ea typeface="Cambria Math" charset="0"/>
                                  <a:cs typeface="Cambria Math" charset="0"/>
                                </a:rPr>
                                <m:t>2</m:t>
                              </m:r>
                            </m:sup>
                          </m:sSup>
                        </m:den>
                      </m:f>
                      <m:r>
                        <a:rPr lang="en-US" sz="2200" b="0" i="1">
                          <a:solidFill>
                            <a:prstClr val="black"/>
                          </a:solidFill>
                          <a:latin typeface="Cambria Math" charset="0"/>
                          <a:ea typeface="Cambria Math" charset="0"/>
                          <a:cs typeface="Cambria Math" charset="0"/>
                        </a:rPr>
                        <m:t>=</m:t>
                      </m:r>
                      <m:f>
                        <m:fPr>
                          <m:ctrlPr>
                            <a:rPr lang="en-US" sz="2200" i="1">
                              <a:solidFill>
                                <a:prstClr val="black"/>
                              </a:solidFill>
                              <a:latin typeface="Cambria Math" panose="02040503050406030204" pitchFamily="18" charset="0"/>
                              <a:ea typeface="Cambria Math" charset="0"/>
                              <a:cs typeface="Cambria Math" charset="0"/>
                            </a:rPr>
                          </m:ctrlPr>
                        </m:fPr>
                        <m:num>
                          <m:r>
                            <a:rPr lang="en-US" sz="2200" b="0" i="1">
                              <a:solidFill>
                                <a:prstClr val="black"/>
                              </a:solidFill>
                              <a:latin typeface="Cambria Math" charset="0"/>
                              <a:ea typeface="Cambria Math" charset="0"/>
                              <a:cs typeface="Cambria Math" charset="0"/>
                            </a:rPr>
                            <m:t>h</m:t>
                          </m:r>
                          <m:r>
                            <a:rPr lang="en-US" sz="2200" b="0" i="1">
                              <a:solidFill>
                                <a:prstClr val="black"/>
                              </a:solidFill>
                              <a:latin typeface="Cambria Math" charset="0"/>
                              <a:ea typeface="Cambria Math" charset="0"/>
                              <a:cs typeface="Cambria Math" charset="0"/>
                            </a:rPr>
                            <m:t>𝜈</m:t>
                          </m:r>
                        </m:num>
                        <m:den>
                          <m:r>
                            <a:rPr lang="en-US" sz="2200" b="0" i="1">
                              <a:solidFill>
                                <a:prstClr val="black"/>
                              </a:solidFill>
                              <a:latin typeface="Cambria Math" charset="0"/>
                              <a:ea typeface="Cambria Math" charset="0"/>
                              <a:cs typeface="Cambria Math" charset="0"/>
                            </a:rPr>
                            <m:t>𝑚</m:t>
                          </m:r>
                          <m:sSup>
                            <m:sSupPr>
                              <m:ctrlPr>
                                <a:rPr lang="en-US" sz="2200" i="1">
                                  <a:solidFill>
                                    <a:prstClr val="black"/>
                                  </a:solidFill>
                                  <a:latin typeface="Cambria Math" panose="02040503050406030204" pitchFamily="18" charset="0"/>
                                  <a:ea typeface="Cambria Math" charset="0"/>
                                  <a:cs typeface="Cambria Math" charset="0"/>
                                </a:rPr>
                              </m:ctrlPr>
                            </m:sSupPr>
                            <m:e>
                              <m:r>
                                <a:rPr lang="en-US" sz="2200" b="0" i="1">
                                  <a:solidFill>
                                    <a:prstClr val="black"/>
                                  </a:solidFill>
                                  <a:latin typeface="Cambria Math" charset="0"/>
                                  <a:ea typeface="Cambria Math" charset="0"/>
                                  <a:cs typeface="Cambria Math" charset="0"/>
                                </a:rPr>
                                <m:t>𝑐</m:t>
                              </m:r>
                            </m:e>
                            <m:sup>
                              <m:r>
                                <a:rPr lang="en-US" sz="2200" b="0" i="1">
                                  <a:solidFill>
                                    <a:prstClr val="black"/>
                                  </a:solidFill>
                                  <a:latin typeface="Cambria Math" charset="0"/>
                                  <a:ea typeface="Cambria Math" charset="0"/>
                                  <a:cs typeface="Cambria Math" charset="0"/>
                                </a:rPr>
                                <m:t>2</m:t>
                              </m:r>
                            </m:sup>
                          </m:sSup>
                        </m:den>
                      </m:f>
                    </m:oMath>
                  </a14:m>
                  <a:endParaRPr lang="en-US" sz="2200" dirty="0"/>
                </a:p>
              </p:txBody>
            </p:sp>
          </mc:Choice>
          <mc:Fallback xmlns="">
            <p:sp>
              <p:nvSpPr>
                <p:cNvPr id="5" name="TextBox 4"/>
                <p:cNvSpPr txBox="1">
                  <a:spLocks noRot="1" noChangeAspect="1" noMove="1" noResize="1" noEditPoints="1" noAdjustHandles="1" noChangeArrowheads="1" noChangeShapeType="1" noTextEdit="1"/>
                </p:cNvSpPr>
                <p:nvPr/>
              </p:nvSpPr>
              <p:spPr>
                <a:xfrm>
                  <a:off x="5715000" y="2306759"/>
                  <a:ext cx="2971800" cy="580031"/>
                </a:xfrm>
                <a:prstGeom prst="rect">
                  <a:avLst/>
                </a:prstGeom>
                <a:blipFill rotWithShape="0">
                  <a:blip r:embed="rId7"/>
                  <a:stretch>
                    <a:fillRect l="-2669" b="-8333"/>
                  </a:stretch>
                </a:blipFill>
              </p:spPr>
              <p:txBody>
                <a:bodyPr/>
                <a:lstStyle/>
                <a:p>
                  <a:r>
                    <a:rPr lang="en-US">
                      <a:noFill/>
                    </a:rPr>
                    <a:t> </a:t>
                  </a:r>
                </a:p>
              </p:txBody>
            </p:sp>
          </mc:Fallback>
        </mc:AlternateContent>
      </p:grpSp>
    </p:spTree>
    <p:extLst>
      <p:ext uri="{BB962C8B-B14F-4D97-AF65-F5344CB8AC3E}">
        <p14:creationId xmlns:p14="http://schemas.microsoft.com/office/powerpoint/2010/main" val="3671802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0634" y="0"/>
            <a:ext cx="7589520" cy="996696"/>
          </a:xfrm>
        </p:spPr>
        <p:txBody>
          <a:bodyPr>
            <a:normAutofit/>
          </a:bodyPr>
          <a:lstStyle/>
          <a:p>
            <a:pPr algn="ctr"/>
            <a:r>
              <a:rPr lang="en-US" i="1" dirty="0">
                <a:solidFill>
                  <a:schemeClr val="tx1"/>
                </a:solidFill>
              </a:rPr>
              <a:t>Detector Properties   </a:t>
            </a:r>
          </a:p>
        </p:txBody>
      </p:sp>
      <p:graphicFrame>
        <p:nvGraphicFramePr>
          <p:cNvPr id="4" name="Table 3"/>
          <p:cNvGraphicFramePr>
            <a:graphicFrameLocks noGrp="1"/>
          </p:cNvGraphicFramePr>
          <p:nvPr>
            <p:extLst>
              <p:ext uri="{D42A27DB-BD31-4B8C-83A1-F6EECF244321}">
                <p14:modId xmlns:p14="http://schemas.microsoft.com/office/powerpoint/2010/main" val="2968373841"/>
              </p:ext>
            </p:extLst>
          </p:nvPr>
        </p:nvGraphicFramePr>
        <p:xfrm>
          <a:off x="548640" y="1447800"/>
          <a:ext cx="8046720" cy="4788132"/>
        </p:xfrm>
        <a:graphic>
          <a:graphicData uri="http://schemas.openxmlformats.org/drawingml/2006/table">
            <a:tbl>
              <a:tblPr firstRow="1" bandRow="1">
                <a:tableStyleId>{5C22544A-7EE6-4342-B048-85BDC9FD1C3A}</a:tableStyleId>
              </a:tblPr>
              <a:tblGrid>
                <a:gridCol w="3566160">
                  <a:extLst>
                    <a:ext uri="{9D8B030D-6E8A-4147-A177-3AD203B41FA5}">
                      <a16:colId xmlns:a16="http://schemas.microsoft.com/office/drawing/2014/main" val="20000"/>
                    </a:ext>
                  </a:extLst>
                </a:gridCol>
                <a:gridCol w="4480560">
                  <a:extLst>
                    <a:ext uri="{9D8B030D-6E8A-4147-A177-3AD203B41FA5}">
                      <a16:colId xmlns:a16="http://schemas.microsoft.com/office/drawing/2014/main" val="20001"/>
                    </a:ext>
                  </a:extLst>
                </a:gridCol>
              </a:tblGrid>
              <a:tr h="399011">
                <a:tc>
                  <a:txBody>
                    <a:bodyPr/>
                    <a:lstStyle/>
                    <a:p>
                      <a:r>
                        <a:rPr lang="en-US" sz="1800" dirty="0"/>
                        <a:t>Parameter</a:t>
                      </a:r>
                    </a:p>
                  </a:txBody>
                  <a:tcPr anchor="ctr"/>
                </a:tc>
                <a:tc>
                  <a:txBody>
                    <a:bodyPr/>
                    <a:lstStyle/>
                    <a:p>
                      <a:pPr algn="ctr"/>
                      <a:r>
                        <a:rPr lang="en-US" sz="1800" dirty="0"/>
                        <a:t>Value</a:t>
                      </a:r>
                    </a:p>
                  </a:txBody>
                  <a:tcPr anchor="ctr"/>
                </a:tc>
                <a:extLst>
                  <a:ext uri="{0D108BD9-81ED-4DB2-BD59-A6C34878D82A}">
                    <a16:rowId xmlns:a16="http://schemas.microsoft.com/office/drawing/2014/main" val="10000"/>
                  </a:ext>
                </a:extLst>
              </a:tr>
              <a:tr h="399011">
                <a:tc>
                  <a:txBody>
                    <a:bodyPr/>
                    <a:lstStyle/>
                    <a:p>
                      <a:r>
                        <a:rPr lang="en-US" sz="1800" dirty="0"/>
                        <a:t>Sensitive area</a:t>
                      </a:r>
                    </a:p>
                  </a:txBody>
                  <a:tcPr anchor="ctr"/>
                </a:tc>
                <a:tc>
                  <a:txBody>
                    <a:bodyPr/>
                    <a:lstStyle/>
                    <a:p>
                      <a:pPr algn="ctr"/>
                      <a:r>
                        <a:rPr lang="en-US" sz="1800" dirty="0"/>
                        <a:t>15 mm × 15 mm (13 x 13 arcmin) </a:t>
                      </a:r>
                    </a:p>
                  </a:txBody>
                  <a:tcPr anchor="ctr"/>
                </a:tc>
                <a:extLst>
                  <a:ext uri="{0D108BD9-81ED-4DB2-BD59-A6C34878D82A}">
                    <a16:rowId xmlns:a16="http://schemas.microsoft.com/office/drawing/2014/main" val="10001"/>
                  </a:ext>
                </a:extLst>
              </a:tr>
              <a:tr h="399011">
                <a:tc>
                  <a:txBody>
                    <a:bodyPr/>
                    <a:lstStyle/>
                    <a:p>
                      <a:r>
                        <a:rPr lang="en-US" sz="1800" dirty="0"/>
                        <a:t>Fill gas and composition</a:t>
                      </a:r>
                    </a:p>
                  </a:txBody>
                  <a:tcPr anchor="ctr"/>
                </a:tc>
                <a:tc>
                  <a:txBody>
                    <a:bodyPr/>
                    <a:lstStyle/>
                    <a:p>
                      <a:pPr algn="ctr"/>
                      <a:r>
                        <a:rPr lang="en-US" sz="1800" dirty="0"/>
                        <a:t>DME @ 0.8 atmosphere</a:t>
                      </a:r>
                    </a:p>
                  </a:txBody>
                  <a:tcPr anchor="ctr"/>
                </a:tc>
                <a:extLst>
                  <a:ext uri="{0D108BD9-81ED-4DB2-BD59-A6C34878D82A}">
                    <a16:rowId xmlns:a16="http://schemas.microsoft.com/office/drawing/2014/main" val="10002"/>
                  </a:ext>
                </a:extLst>
              </a:tr>
              <a:tr h="399011">
                <a:tc>
                  <a:txBody>
                    <a:bodyPr/>
                    <a:lstStyle/>
                    <a:p>
                      <a:r>
                        <a:rPr lang="en-US" sz="1800" dirty="0"/>
                        <a:t>Detector window</a:t>
                      </a:r>
                    </a:p>
                  </a:txBody>
                  <a:tcPr anchor="ctr"/>
                </a:tc>
                <a:tc>
                  <a:txBody>
                    <a:bodyPr/>
                    <a:lstStyle/>
                    <a:p>
                      <a:pPr algn="ctr"/>
                      <a:r>
                        <a:rPr lang="en-US" sz="1800" dirty="0"/>
                        <a:t>50-µm thick beryllium</a:t>
                      </a:r>
                    </a:p>
                  </a:txBody>
                  <a:tcPr anchor="ctr"/>
                </a:tc>
                <a:extLst>
                  <a:ext uri="{0D108BD9-81ED-4DB2-BD59-A6C34878D82A}">
                    <a16:rowId xmlns:a16="http://schemas.microsoft.com/office/drawing/2014/main" val="10003"/>
                  </a:ext>
                </a:extLst>
              </a:tr>
              <a:tr h="399011">
                <a:tc>
                  <a:txBody>
                    <a:bodyPr/>
                    <a:lstStyle/>
                    <a:p>
                      <a:r>
                        <a:rPr lang="en-US" sz="1800" dirty="0"/>
                        <a:t>Absorption and drift region depth</a:t>
                      </a:r>
                    </a:p>
                  </a:txBody>
                  <a:tcPr anchor="ctr"/>
                </a:tc>
                <a:tc>
                  <a:txBody>
                    <a:bodyPr/>
                    <a:lstStyle/>
                    <a:p>
                      <a:pPr algn="ctr"/>
                      <a:r>
                        <a:rPr lang="en-US" sz="1800" dirty="0"/>
                        <a:t>10 mm</a:t>
                      </a:r>
                    </a:p>
                  </a:txBody>
                  <a:tcPr anchor="ctr"/>
                </a:tc>
                <a:extLst>
                  <a:ext uri="{0D108BD9-81ED-4DB2-BD59-A6C34878D82A}">
                    <a16:rowId xmlns:a16="http://schemas.microsoft.com/office/drawing/2014/main" val="10004"/>
                  </a:ext>
                </a:extLst>
              </a:tr>
              <a:tr h="399011">
                <a:tc>
                  <a:txBody>
                    <a:bodyPr/>
                    <a:lstStyle/>
                    <a:p>
                      <a:r>
                        <a:rPr lang="en-US" sz="1800" dirty="0"/>
                        <a:t>GEM (gas electron multiplier)</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copper-plated</a:t>
                      </a:r>
                      <a:r>
                        <a:rPr lang="en-US" sz="1800" baseline="0" dirty="0"/>
                        <a:t> </a:t>
                      </a:r>
                      <a:r>
                        <a:rPr lang="en-US" sz="1800" dirty="0"/>
                        <a:t>50-µm liquid-crystal polymer</a:t>
                      </a:r>
                    </a:p>
                  </a:txBody>
                  <a:tcPr anchor="ctr"/>
                </a:tc>
                <a:extLst>
                  <a:ext uri="{0D108BD9-81ED-4DB2-BD59-A6C34878D82A}">
                    <a16:rowId xmlns:a16="http://schemas.microsoft.com/office/drawing/2014/main" val="10005"/>
                  </a:ext>
                </a:extLst>
              </a:tr>
              <a:tr h="399011">
                <a:tc>
                  <a:txBody>
                    <a:bodyPr/>
                    <a:lstStyle/>
                    <a:p>
                      <a:r>
                        <a:rPr lang="en-US" sz="1800" dirty="0"/>
                        <a:t>GEM hole pitch</a:t>
                      </a:r>
                    </a:p>
                  </a:txBody>
                  <a:tcPr anchor="ctr"/>
                </a:tc>
                <a:tc>
                  <a:txBody>
                    <a:bodyPr/>
                    <a:lstStyle/>
                    <a:p>
                      <a:pPr algn="ctr"/>
                      <a:r>
                        <a:rPr lang="en-US" sz="1800" dirty="0"/>
                        <a:t>50 µm triangular lattice</a:t>
                      </a:r>
                    </a:p>
                  </a:txBody>
                  <a:tcPr anchor="ctr"/>
                </a:tc>
                <a:extLst>
                  <a:ext uri="{0D108BD9-81ED-4DB2-BD59-A6C34878D82A}">
                    <a16:rowId xmlns:a16="http://schemas.microsoft.com/office/drawing/2014/main" val="10006"/>
                  </a:ext>
                </a:extLst>
              </a:tr>
              <a:tr h="399011">
                <a:tc>
                  <a:txBody>
                    <a:bodyPr/>
                    <a:lstStyle/>
                    <a:p>
                      <a:r>
                        <a:rPr lang="en-US" sz="1800" dirty="0"/>
                        <a:t>Number ASIC readout pixels</a:t>
                      </a:r>
                    </a:p>
                  </a:txBody>
                  <a:tcPr anchor="ctr"/>
                </a:tc>
                <a:tc>
                  <a:txBody>
                    <a:bodyPr/>
                    <a:lstStyle/>
                    <a:p>
                      <a:pPr algn="ctr"/>
                      <a:r>
                        <a:rPr lang="en-US" sz="1800" dirty="0"/>
                        <a:t>300 × 352</a:t>
                      </a:r>
                    </a:p>
                  </a:txBody>
                  <a:tcPr anchor="ctr"/>
                </a:tc>
                <a:extLst>
                  <a:ext uri="{0D108BD9-81ED-4DB2-BD59-A6C34878D82A}">
                    <a16:rowId xmlns:a16="http://schemas.microsoft.com/office/drawing/2014/main" val="10007"/>
                  </a:ext>
                </a:extLst>
              </a:tr>
              <a:tr h="399011">
                <a:tc>
                  <a:txBody>
                    <a:bodyPr/>
                    <a:lstStyle/>
                    <a:p>
                      <a:r>
                        <a:rPr lang="en-US" sz="1800" dirty="0"/>
                        <a:t>ASIC</a:t>
                      </a:r>
                      <a:r>
                        <a:rPr lang="en-US" sz="1800" baseline="0" dirty="0"/>
                        <a:t> p</a:t>
                      </a:r>
                      <a:r>
                        <a:rPr lang="en-US" sz="1800" dirty="0"/>
                        <a:t>ixelated anode</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Hexagonal @ 50-µm pitch</a:t>
                      </a:r>
                    </a:p>
                  </a:txBody>
                  <a:tcPr anchor="ctr"/>
                </a:tc>
                <a:extLst>
                  <a:ext uri="{0D108BD9-81ED-4DB2-BD59-A6C34878D82A}">
                    <a16:rowId xmlns:a16="http://schemas.microsoft.com/office/drawing/2014/main" val="10008"/>
                  </a:ext>
                </a:extLst>
              </a:tr>
              <a:tr h="399011">
                <a:tc>
                  <a:txBody>
                    <a:bodyPr/>
                    <a:lstStyle/>
                    <a:p>
                      <a:r>
                        <a:rPr lang="en-US" sz="1800" dirty="0"/>
                        <a:t>Spatial resolution (FWHM)</a:t>
                      </a:r>
                    </a:p>
                  </a:txBody>
                  <a:tcPr anchor="ctr"/>
                </a:tc>
                <a:tc>
                  <a:txBody>
                    <a:bodyPr/>
                    <a:lstStyle/>
                    <a:p>
                      <a:pPr algn="ctr"/>
                      <a:r>
                        <a:rPr lang="en-US" sz="1800" dirty="0"/>
                        <a:t>≤ 123 µm (6.4 </a:t>
                      </a:r>
                      <a:r>
                        <a:rPr lang="en-US" sz="1800" dirty="0" err="1"/>
                        <a:t>arcsec</a:t>
                      </a:r>
                      <a:r>
                        <a:rPr lang="en-US" sz="1800" dirty="0"/>
                        <a:t>) @ 2 keV</a:t>
                      </a:r>
                    </a:p>
                  </a:txBody>
                  <a:tcPr anchor="ctr"/>
                </a:tc>
                <a:extLst>
                  <a:ext uri="{0D108BD9-81ED-4DB2-BD59-A6C34878D82A}">
                    <a16:rowId xmlns:a16="http://schemas.microsoft.com/office/drawing/2014/main" val="10009"/>
                  </a:ext>
                </a:extLst>
              </a:tr>
              <a:tr h="399011">
                <a:tc>
                  <a:txBody>
                    <a:bodyPr/>
                    <a:lstStyle/>
                    <a:p>
                      <a:r>
                        <a:rPr lang="en-US" sz="1800" dirty="0"/>
                        <a:t>Energy resolution (FWHM)</a:t>
                      </a:r>
                    </a:p>
                  </a:txBody>
                  <a:tcPr anchor="ctr"/>
                </a:tc>
                <a:tc>
                  <a:txBody>
                    <a:bodyPr/>
                    <a:lstStyle/>
                    <a:p>
                      <a:pPr algn="ctr"/>
                      <a:r>
                        <a:rPr lang="en-US" sz="1800" dirty="0"/>
                        <a:t>0.57 keV @ 2 keV (∝ √</a:t>
                      </a:r>
                      <a:r>
                        <a:rPr lang="en-US" sz="1800" i="1" dirty="0"/>
                        <a:t>E</a:t>
                      </a:r>
                      <a:r>
                        <a:rPr lang="en-US" sz="1800" dirty="0"/>
                        <a:t>)</a:t>
                      </a:r>
                    </a:p>
                  </a:txBody>
                  <a:tcPr anchor="ctr"/>
                </a:tc>
                <a:extLst>
                  <a:ext uri="{0D108BD9-81ED-4DB2-BD59-A6C34878D82A}">
                    <a16:rowId xmlns:a16="http://schemas.microsoft.com/office/drawing/2014/main" val="10010"/>
                  </a:ext>
                </a:extLst>
              </a:tr>
              <a:tr h="399011">
                <a:tc>
                  <a:txBody>
                    <a:bodyPr/>
                    <a:lstStyle/>
                    <a:p>
                      <a:r>
                        <a:rPr lang="en-US" sz="1800" dirty="0"/>
                        <a:t>Useful</a:t>
                      </a:r>
                      <a:r>
                        <a:rPr lang="en-US" sz="1800" baseline="0" dirty="0"/>
                        <a:t> e</a:t>
                      </a:r>
                      <a:r>
                        <a:rPr lang="en-US" sz="1800" dirty="0"/>
                        <a:t>nergy range </a:t>
                      </a:r>
                    </a:p>
                  </a:txBody>
                  <a:tcPr anchor="ctr"/>
                </a:tc>
                <a:tc>
                  <a:txBody>
                    <a:bodyPr/>
                    <a:lstStyle/>
                    <a:p>
                      <a:pPr algn="ctr"/>
                      <a:r>
                        <a:rPr lang="en-US" sz="1800" dirty="0"/>
                        <a:t>2 - 8</a:t>
                      </a:r>
                      <a:r>
                        <a:rPr lang="en-US" sz="1800" baseline="0" dirty="0"/>
                        <a:t> keV</a:t>
                      </a:r>
                      <a:endParaRPr lang="en-US" sz="1800" dirty="0"/>
                    </a:p>
                  </a:txBody>
                  <a:tcPr anchor="ctr"/>
                </a:tc>
                <a:extLst>
                  <a:ext uri="{0D108BD9-81ED-4DB2-BD59-A6C34878D82A}">
                    <a16:rowId xmlns:a16="http://schemas.microsoft.com/office/drawing/2014/main" val="2363324447"/>
                  </a:ext>
                </a:extLst>
              </a:tr>
            </a:tbl>
          </a:graphicData>
        </a:graphic>
      </p:graphicFrame>
    </p:spTree>
    <p:extLst>
      <p:ext uri="{BB962C8B-B14F-4D97-AF65-F5344CB8AC3E}">
        <p14:creationId xmlns:p14="http://schemas.microsoft.com/office/powerpoint/2010/main" val="2302314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574" y="-7331"/>
            <a:ext cx="7550426" cy="997931"/>
          </a:xfrm>
        </p:spPr>
        <p:txBody>
          <a:bodyPr/>
          <a:lstStyle/>
          <a:p>
            <a:r>
              <a:rPr lang="en-US" i="1" dirty="0">
                <a:solidFill>
                  <a:schemeClr val="tx1"/>
                </a:solidFill>
              </a:rPr>
              <a:t>The Detectors </a:t>
            </a:r>
          </a:p>
        </p:txBody>
      </p:sp>
      <p:sp>
        <p:nvSpPr>
          <p:cNvPr id="6" name="Rectangle 5"/>
          <p:cNvSpPr/>
          <p:nvPr/>
        </p:nvSpPr>
        <p:spPr>
          <a:xfrm>
            <a:off x="328798" y="1047690"/>
            <a:ext cx="8494940" cy="400110"/>
          </a:xfrm>
          <a:prstGeom prst="rect">
            <a:avLst/>
          </a:prstGeom>
        </p:spPr>
        <p:txBody>
          <a:bodyPr wrap="square">
            <a:spAutoFit/>
          </a:bodyPr>
          <a:lstStyle/>
          <a:p>
            <a:pPr indent="-171450" algn="just" defTabSz="342900">
              <a:spcBef>
                <a:spcPct val="20000"/>
              </a:spcBef>
              <a:buFont typeface="Arial" panose="020B0604020202020204" pitchFamily="34" charset="0"/>
              <a:buChar char="•"/>
              <a:defRPr/>
            </a:pPr>
            <a:r>
              <a:rPr lang="en-US" sz="2000" b="1" kern="0" dirty="0">
                <a:solidFill>
                  <a:prstClr val="black"/>
                </a:solidFill>
              </a:rPr>
              <a:t>The Detector Units (DUs) mounted to the spacecraft top deck at Ball</a:t>
            </a:r>
          </a:p>
        </p:txBody>
      </p:sp>
      <p:pic>
        <p:nvPicPr>
          <p:cNvPr id="4" name="Picture 3">
            <a:extLst>
              <a:ext uri="{FF2B5EF4-FFF2-40B4-BE49-F238E27FC236}">
                <a16:creationId xmlns:a16="http://schemas.microsoft.com/office/drawing/2014/main" id="{F63B2B42-AAB8-406E-AC97-2CAA6EFE16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1861" y="1524000"/>
            <a:ext cx="6705600" cy="5029200"/>
          </a:xfrm>
          <a:prstGeom prst="rect">
            <a:avLst/>
          </a:prstGeom>
        </p:spPr>
      </p:pic>
      <p:cxnSp>
        <p:nvCxnSpPr>
          <p:cNvPr id="5" name="Straight Arrow Connector 4"/>
          <p:cNvCxnSpPr>
            <a:cxnSpLocks/>
          </p:cNvCxnSpPr>
          <p:nvPr/>
        </p:nvCxnSpPr>
        <p:spPr>
          <a:xfrm>
            <a:off x="1447800" y="1390710"/>
            <a:ext cx="1758550" cy="2688966"/>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a:off x="1447800" y="1390710"/>
            <a:ext cx="3517100" cy="3016759"/>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a:off x="1447800" y="1390710"/>
            <a:ext cx="3306262" cy="2288856"/>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7607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5">
            <a:extLst>
              <a:ext uri="{FF2B5EF4-FFF2-40B4-BE49-F238E27FC236}">
                <a16:creationId xmlns:a16="http://schemas.microsoft.com/office/drawing/2014/main" id="{4F6321A1-6757-F84F-AC5B-8FBED1E79BF1}"/>
              </a:ext>
            </a:extLst>
          </p:cNvPr>
          <p:cNvSpPr txBox="1">
            <a:spLocks/>
          </p:cNvSpPr>
          <p:nvPr/>
        </p:nvSpPr>
        <p:spPr>
          <a:xfrm>
            <a:off x="1559512" y="-16816"/>
            <a:ext cx="7589520" cy="99853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200" b="1" kern="1200">
                <a:solidFill>
                  <a:schemeClr val="bg1"/>
                </a:solidFill>
                <a:latin typeface="+mj-lt"/>
                <a:ea typeface="+mj-ea"/>
                <a:cs typeface="+mj-cs"/>
              </a:defRPr>
            </a:lvl1pPr>
          </a:lstStyle>
          <a:p>
            <a:r>
              <a:rPr lang="en-US" i="1" dirty="0">
                <a:solidFill>
                  <a:schemeClr val="tx1"/>
                </a:solidFill>
              </a:rPr>
              <a:t>Filter Calibration Wheel Assembly</a:t>
            </a:r>
          </a:p>
        </p:txBody>
      </p:sp>
      <p:sp>
        <p:nvSpPr>
          <p:cNvPr id="7" name="Rectangle 6">
            <a:extLst>
              <a:ext uri="{FF2B5EF4-FFF2-40B4-BE49-F238E27FC236}">
                <a16:creationId xmlns:a16="http://schemas.microsoft.com/office/drawing/2014/main" id="{8515EE5B-BBBC-E74E-B23D-C2C231CCE3E2}"/>
              </a:ext>
            </a:extLst>
          </p:cNvPr>
          <p:cNvSpPr/>
          <p:nvPr/>
        </p:nvSpPr>
        <p:spPr>
          <a:xfrm>
            <a:off x="381000" y="4895671"/>
            <a:ext cx="8610600" cy="1754326"/>
          </a:xfrm>
          <a:prstGeom prst="rect">
            <a:avLst/>
          </a:prstGeom>
        </p:spPr>
        <p:txBody>
          <a:bodyPr wrap="square">
            <a:spAutoFit/>
          </a:bodyPr>
          <a:lstStyle/>
          <a:p>
            <a:r>
              <a:rPr lang="en-US" dirty="0"/>
              <a:t>Filter and Calibration Wheel (FCW), providing open, attenuator, and closed positions, plus four </a:t>
            </a:r>
            <a:r>
              <a:rPr lang="en-US" baseline="30000" dirty="0"/>
              <a:t>55</a:t>
            </a:r>
            <a:r>
              <a:rPr lang="en-US" dirty="0"/>
              <a:t>Fe-powered calibration sources: </a:t>
            </a:r>
          </a:p>
          <a:p>
            <a:pPr marL="295275" lvl="1"/>
            <a:r>
              <a:rPr lang="en-US" dirty="0"/>
              <a:t>Cal A – Bragg-reflected polarized 2.98-keV (Ag-L𝛼 fluorescence) and 5.89-keV (Mn-K𝛼)</a:t>
            </a:r>
            <a:br>
              <a:rPr lang="en-US" dirty="0"/>
            </a:br>
            <a:r>
              <a:rPr lang="en-US" dirty="0"/>
              <a:t>Cal B – unpolarized 5.89-keV spot </a:t>
            </a:r>
            <a:br>
              <a:rPr lang="en-US" dirty="0"/>
            </a:br>
            <a:r>
              <a:rPr lang="en-US" dirty="0"/>
              <a:t>Cal C – unpolarized 5.89-keV flood</a:t>
            </a:r>
            <a:br>
              <a:rPr lang="en-US" dirty="0"/>
            </a:br>
            <a:r>
              <a:rPr lang="en-US" dirty="0"/>
              <a:t>Cal D – unpolarized 1.74-keV (Si-K𝛼 fluorescence) flood</a:t>
            </a:r>
          </a:p>
        </p:txBody>
      </p:sp>
      <p:grpSp>
        <p:nvGrpSpPr>
          <p:cNvPr id="10" name="Group 9">
            <a:extLst>
              <a:ext uri="{FF2B5EF4-FFF2-40B4-BE49-F238E27FC236}">
                <a16:creationId xmlns:a16="http://schemas.microsoft.com/office/drawing/2014/main" id="{C22FCB84-1E6A-2844-A981-ECE1CB73586C}"/>
              </a:ext>
            </a:extLst>
          </p:cNvPr>
          <p:cNvGrpSpPr/>
          <p:nvPr/>
        </p:nvGrpSpPr>
        <p:grpSpPr>
          <a:xfrm>
            <a:off x="457200" y="1143000"/>
            <a:ext cx="8229600" cy="3574572"/>
            <a:chOff x="609600" y="1066800"/>
            <a:chExt cx="8229600" cy="3574572"/>
          </a:xfrm>
        </p:grpSpPr>
        <p:sp>
          <p:nvSpPr>
            <p:cNvPr id="9" name="Rectangle 8">
              <a:extLst>
                <a:ext uri="{FF2B5EF4-FFF2-40B4-BE49-F238E27FC236}">
                  <a16:creationId xmlns:a16="http://schemas.microsoft.com/office/drawing/2014/main" id="{FBDA6EAB-FA0B-C047-9189-C5230C7DF5C0}"/>
                </a:ext>
              </a:extLst>
            </p:cNvPr>
            <p:cNvSpPr/>
            <p:nvPr/>
          </p:nvSpPr>
          <p:spPr>
            <a:xfrm>
              <a:off x="609600" y="1066800"/>
              <a:ext cx="8229600" cy="121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C576455-3946-3C4A-BA7F-58C50BDE4C63}"/>
                </a:ext>
              </a:extLst>
            </p:cNvPr>
            <p:cNvPicPr>
              <a:picLocks noChangeAspect="1"/>
            </p:cNvPicPr>
            <p:nvPr/>
          </p:nvPicPr>
          <p:blipFill>
            <a:blip r:embed="rId3">
              <a:clrChange>
                <a:clrFrom>
                  <a:srgbClr val="000000">
                    <a:alpha val="0"/>
                  </a:srgbClr>
                </a:clrFrom>
                <a:clrTo>
                  <a:srgbClr val="000000">
                    <a:alpha val="0"/>
                  </a:srgbClr>
                </a:clrTo>
              </a:clrChange>
            </a:blip>
            <a:stretch>
              <a:fillRect/>
            </a:stretch>
          </p:blipFill>
          <p:spPr>
            <a:xfrm>
              <a:off x="609600" y="1236020"/>
              <a:ext cx="8229600" cy="3405352"/>
            </a:xfrm>
            <a:prstGeom prst="rect">
              <a:avLst/>
            </a:prstGeom>
          </p:spPr>
        </p:pic>
      </p:grpSp>
    </p:spTree>
    <p:extLst>
      <p:ext uri="{BB962C8B-B14F-4D97-AF65-F5344CB8AC3E}">
        <p14:creationId xmlns:p14="http://schemas.microsoft.com/office/powerpoint/2010/main" val="3985140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133488" y="3810000"/>
            <a:ext cx="6872702" cy="2986340"/>
            <a:chOff x="1534763" y="2864858"/>
            <a:chExt cx="9163603" cy="3981786"/>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366" y="2864878"/>
              <a:ext cx="4572000" cy="398176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4763" y="2864858"/>
              <a:ext cx="4572000" cy="3981767"/>
            </a:xfrm>
            <a:prstGeom prst="rect">
              <a:avLst/>
            </a:prstGeom>
          </p:spPr>
        </p:pic>
      </p:grpSp>
      <p:sp>
        <p:nvSpPr>
          <p:cNvPr id="2" name="Title 1"/>
          <p:cNvSpPr>
            <a:spLocks noGrp="1"/>
          </p:cNvSpPr>
          <p:nvPr>
            <p:ph type="title"/>
          </p:nvPr>
        </p:nvSpPr>
        <p:spPr>
          <a:xfrm>
            <a:off x="1527700" y="-7961"/>
            <a:ext cx="7586028" cy="998559"/>
          </a:xfrm>
        </p:spPr>
        <p:txBody>
          <a:bodyPr/>
          <a:lstStyle/>
          <a:p>
            <a:r>
              <a:rPr lang="en-US" i="1" dirty="0">
                <a:solidFill>
                  <a:schemeClr val="tx1"/>
                </a:solidFill>
              </a:rPr>
              <a:t>Analysis Based upon Neural Networks</a:t>
            </a:r>
          </a:p>
        </p:txBody>
      </p:sp>
      <p:sp>
        <p:nvSpPr>
          <p:cNvPr id="3" name="Content Placeholder 2"/>
          <p:cNvSpPr>
            <a:spLocks noGrp="1"/>
          </p:cNvSpPr>
          <p:nvPr>
            <p:ph idx="1"/>
          </p:nvPr>
        </p:nvSpPr>
        <p:spPr>
          <a:xfrm>
            <a:off x="0" y="1145944"/>
            <a:ext cx="9144000" cy="2740256"/>
          </a:xfrm>
        </p:spPr>
        <p:txBody>
          <a:bodyPr>
            <a:normAutofit lnSpcReduction="10000"/>
          </a:bodyPr>
          <a:lstStyle/>
          <a:p>
            <a:r>
              <a:rPr lang="en-US" dirty="0"/>
              <a:t>Baseline moments analysis is a simple, effective, long-studied and well-understood method of extracting information from ionization tracks made by a photo-electron in the detector gas  </a:t>
            </a:r>
          </a:p>
          <a:p>
            <a:r>
              <a:rPr lang="en-US" dirty="0"/>
              <a:t>Machine Learning (neural-network) techniques can extract more information from each track</a:t>
            </a:r>
          </a:p>
          <a:p>
            <a:pPr lvl="1"/>
            <a:r>
              <a:rPr lang="en-US" b="1" dirty="0"/>
              <a:t>Improves position-angle (PA) measurements, especially at high energy</a:t>
            </a:r>
          </a:p>
          <a:p>
            <a:pPr lvl="1"/>
            <a:r>
              <a:rPr lang="en-US" b="1" dirty="0"/>
              <a:t>Computes statistical and reconstruction errors for each event</a:t>
            </a:r>
          </a:p>
          <a:p>
            <a:pPr lvl="1"/>
            <a:r>
              <a:rPr lang="en-US" b="1" dirty="0"/>
              <a:t>Mildly improves estimates of the energy and conversion point of each event</a:t>
            </a:r>
          </a:p>
        </p:txBody>
      </p:sp>
    </p:spTree>
    <p:extLst>
      <p:ext uri="{BB962C8B-B14F-4D97-AF65-F5344CB8AC3E}">
        <p14:creationId xmlns:p14="http://schemas.microsoft.com/office/powerpoint/2010/main" val="1491945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7700" y="-7961"/>
            <a:ext cx="7586028" cy="998559"/>
          </a:xfrm>
        </p:spPr>
        <p:txBody>
          <a:bodyPr>
            <a:normAutofit fontScale="90000"/>
          </a:bodyPr>
          <a:lstStyle/>
          <a:p>
            <a:r>
              <a:rPr lang="en-US" i="1" dirty="0">
                <a:solidFill>
                  <a:schemeClr val="tx1"/>
                </a:solidFill>
              </a:rPr>
              <a:t>The Minimum Detectable Polarization (MDP)</a:t>
            </a:r>
          </a:p>
        </p:txBody>
      </p:sp>
      <p:sp>
        <p:nvSpPr>
          <p:cNvPr id="3" name="Content Placeholder 2"/>
          <p:cNvSpPr>
            <a:spLocks noGrp="1"/>
          </p:cNvSpPr>
          <p:nvPr>
            <p:ph idx="1"/>
          </p:nvPr>
        </p:nvSpPr>
        <p:spPr>
          <a:xfrm>
            <a:off x="18789" y="2057400"/>
            <a:ext cx="9094940" cy="3429000"/>
          </a:xfrm>
        </p:spPr>
        <p:txBody>
          <a:bodyPr/>
          <a:lstStyle/>
          <a:p>
            <a:r>
              <a:rPr lang="en-US" i="1" dirty="0"/>
              <a:t>R</a:t>
            </a:r>
            <a:r>
              <a:rPr lang="en-US" i="1" baseline="-25000" dirty="0"/>
              <a:t>S</a:t>
            </a:r>
            <a:r>
              <a:rPr lang="en-US" dirty="0"/>
              <a:t> is the observed source counting rate</a:t>
            </a:r>
          </a:p>
          <a:p>
            <a:r>
              <a:rPr lang="en-US" i="1" dirty="0"/>
              <a:t>R</a:t>
            </a:r>
            <a:r>
              <a:rPr lang="en-US" i="1" baseline="-25000" dirty="0"/>
              <a:t>B</a:t>
            </a:r>
            <a:r>
              <a:rPr lang="en-US" i="1" dirty="0"/>
              <a:t> </a:t>
            </a:r>
            <a:r>
              <a:rPr lang="en-US" dirty="0"/>
              <a:t>is the observed background counting rate</a:t>
            </a:r>
          </a:p>
          <a:p>
            <a:r>
              <a:rPr lang="en-US" i="1" dirty="0"/>
              <a:t>t </a:t>
            </a:r>
            <a:r>
              <a:rPr lang="en-US" dirty="0"/>
              <a:t>is the integration time </a:t>
            </a:r>
          </a:p>
          <a:p>
            <a:r>
              <a:rPr lang="en-US" i="1" dirty="0"/>
              <a:t>M </a:t>
            </a:r>
            <a:r>
              <a:rPr lang="en-US" dirty="0"/>
              <a:t>is the modulation factor, i.e. the amplitude of the variation of the ensemble of position angles for a 100% polarized source</a:t>
            </a:r>
          </a:p>
          <a:p>
            <a:r>
              <a:rPr lang="en-US" dirty="0"/>
              <a:t>The power of the  neural-network analysis for an ensemble of events in the case of IXPE, is as if we were flying 4 rather than 3 optics/detector combinations!</a:t>
            </a:r>
          </a:p>
          <a:p>
            <a:endParaRPr lang="en-US" i="1" dirty="0"/>
          </a:p>
        </p:txBody>
      </p:sp>
      <p:pic>
        <p:nvPicPr>
          <p:cNvPr id="4" name="Picture 3"/>
          <p:cNvPicPr>
            <a:picLocks noChangeAspect="1"/>
          </p:cNvPicPr>
          <p:nvPr/>
        </p:nvPicPr>
        <p:blipFill>
          <a:blip r:embed="rId2"/>
          <a:stretch>
            <a:fillRect/>
          </a:stretch>
        </p:blipFill>
        <p:spPr>
          <a:xfrm>
            <a:off x="1292067" y="1219200"/>
            <a:ext cx="6559865" cy="615749"/>
          </a:xfrm>
          <a:prstGeom prst="rect">
            <a:avLst/>
          </a:prstGeom>
        </p:spPr>
      </p:pic>
    </p:spTree>
    <p:extLst>
      <p:ext uri="{BB962C8B-B14F-4D97-AF65-F5344CB8AC3E}">
        <p14:creationId xmlns:p14="http://schemas.microsoft.com/office/powerpoint/2010/main" val="2921979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4480" y="-1"/>
            <a:ext cx="7589520" cy="996696"/>
          </a:xfrm>
        </p:spPr>
        <p:txBody>
          <a:bodyPr>
            <a:normAutofit/>
          </a:bodyPr>
          <a:lstStyle/>
          <a:p>
            <a:pPr algn="ctr"/>
            <a:r>
              <a:rPr lang="en-US" i="1" dirty="0">
                <a:solidFill>
                  <a:schemeClr val="tx1"/>
                </a:solidFill>
              </a:rPr>
              <a:t>Radio Pulsars </a:t>
            </a:r>
          </a:p>
        </p:txBody>
      </p:sp>
      <p:sp>
        <p:nvSpPr>
          <p:cNvPr id="3" name="Content Placeholder 2"/>
          <p:cNvSpPr>
            <a:spLocks noGrp="1"/>
          </p:cNvSpPr>
          <p:nvPr>
            <p:ph idx="1"/>
          </p:nvPr>
        </p:nvSpPr>
        <p:spPr>
          <a:xfrm>
            <a:off x="11077" y="1018127"/>
            <a:ext cx="9102652" cy="5687473"/>
          </a:xfrm>
        </p:spPr>
        <p:txBody>
          <a:bodyPr>
            <a:noAutofit/>
          </a:bodyPr>
          <a:lstStyle/>
          <a:p>
            <a:pPr algn="just">
              <a:spcBef>
                <a:spcPts val="0"/>
              </a:spcBef>
              <a:spcAft>
                <a:spcPts val="600"/>
              </a:spcAft>
            </a:pPr>
            <a:r>
              <a:rPr lang="en-US" dirty="0"/>
              <a:t>Radio Pulsars </a:t>
            </a:r>
          </a:p>
          <a:p>
            <a:pPr lvl="1" algn="just"/>
            <a:r>
              <a:rPr lang="en-US" b="1" dirty="0"/>
              <a:t>Perform X-ray phase-resolved polarimetry to test models for a radio pulsar’s </a:t>
            </a:r>
            <a:r>
              <a:rPr lang="en-US" b="1"/>
              <a:t>X-ray emission</a:t>
            </a:r>
            <a:endParaRPr lang="en-US" dirty="0"/>
          </a:p>
          <a:p>
            <a:pPr lvl="1" algn="just"/>
            <a:r>
              <a:rPr lang="en-US" b="1" dirty="0"/>
              <a:t>Grey is optical, blue is IXPE </a:t>
            </a:r>
          </a:p>
        </p:txBody>
      </p:sp>
      <p:pic>
        <p:nvPicPr>
          <p:cNvPr id="7" name="Picture 6" descr="PulsarPolarimetry12binV3.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2057400"/>
            <a:ext cx="2920533" cy="4572000"/>
          </a:xfrm>
          <a:prstGeom prst="rect">
            <a:avLst/>
          </a:prstGeom>
        </p:spPr>
      </p:pic>
      <p:sp>
        <p:nvSpPr>
          <p:cNvPr id="8" name="Rectangle 7"/>
          <p:cNvSpPr/>
          <p:nvPr/>
        </p:nvSpPr>
        <p:spPr>
          <a:xfrm>
            <a:off x="381000" y="2667000"/>
            <a:ext cx="5181600" cy="3108543"/>
          </a:xfrm>
          <a:prstGeom prst="rect">
            <a:avLst/>
          </a:prstGeom>
          <a:solidFill>
            <a:srgbClr val="92D050"/>
          </a:solidFill>
        </p:spPr>
        <p:txBody>
          <a:bodyPr wrap="square">
            <a:spAutoFit/>
          </a:bodyPr>
          <a:lstStyle/>
          <a:p>
            <a:r>
              <a:rPr lang="en-US" b="1" dirty="0">
                <a:latin typeface="+mj-lt"/>
                <a:cs typeface="Calibri" panose="020F0502020204030204" pitchFamily="34" charset="0"/>
              </a:rPr>
              <a:t>Emission geometry and processes are still unsettled.</a:t>
            </a:r>
          </a:p>
          <a:p>
            <a:pPr marL="285750" indent="-285750">
              <a:buFont typeface="Arial" panose="020B0604020202020204" pitchFamily="34" charset="0"/>
              <a:buChar char="•"/>
            </a:pPr>
            <a:r>
              <a:rPr lang="en-US" sz="1600" b="1" dirty="0">
                <a:latin typeface="+mj-lt"/>
                <a:cs typeface="Calibri" panose="020F0502020204030204" pitchFamily="34" charset="0"/>
              </a:rPr>
              <a:t>Competing models predict differing polarization behavior with pulse phase.</a:t>
            </a:r>
          </a:p>
          <a:p>
            <a:r>
              <a:rPr lang="en-US" b="1" dirty="0">
                <a:latin typeface="+mj-lt"/>
                <a:cs typeface="Calibri" panose="020F0502020204030204" pitchFamily="34" charset="0"/>
              </a:rPr>
              <a:t>X-rays provide clean probe of geometry.</a:t>
            </a:r>
          </a:p>
          <a:p>
            <a:pPr marL="285750" indent="-285750">
              <a:buFont typeface="Arial" panose="020B0604020202020204" pitchFamily="34" charset="0"/>
              <a:buChar char="•"/>
            </a:pPr>
            <a:r>
              <a:rPr lang="en-US" sz="1600" b="1" dirty="0">
                <a:latin typeface="+mj-lt"/>
                <a:cs typeface="Calibri" panose="020F0502020204030204" pitchFamily="34" charset="0"/>
              </a:rPr>
              <a:t>Absorption likely more prevalent in visible band.</a:t>
            </a:r>
          </a:p>
          <a:p>
            <a:pPr marL="285750" indent="-285750">
              <a:buFont typeface="Arial" panose="020B0604020202020204" pitchFamily="34" charset="0"/>
              <a:buChar char="•"/>
            </a:pPr>
            <a:r>
              <a:rPr lang="en-US" sz="1600" b="1" dirty="0">
                <a:latin typeface="+mj-lt"/>
                <a:cs typeface="Calibri" panose="020F0502020204030204" pitchFamily="34" charset="0"/>
              </a:rPr>
              <a:t>Radiation process entirely different in radio band.</a:t>
            </a:r>
          </a:p>
          <a:p>
            <a:pPr marL="742950" lvl="1" indent="-285750">
              <a:buFont typeface="Arial" panose="020B0604020202020204" pitchFamily="34" charset="0"/>
              <a:buChar char="•"/>
            </a:pPr>
            <a:r>
              <a:rPr lang="en-US" sz="1600" b="1" dirty="0">
                <a:solidFill>
                  <a:srgbClr val="FF0000"/>
                </a:solidFill>
                <a:latin typeface="+mj-lt"/>
                <a:cs typeface="Calibri" panose="020F0502020204030204" pitchFamily="34" charset="0"/>
              </a:rPr>
              <a:t>Recently discovered </a:t>
            </a:r>
            <a:r>
              <a:rPr lang="en-US" sz="1600" b="1" i="1" u="sng" dirty="0">
                <a:solidFill>
                  <a:srgbClr val="FF0000"/>
                </a:solidFill>
                <a:latin typeface="+mj-lt"/>
                <a:cs typeface="Calibri" panose="020F0502020204030204" pitchFamily="34" charset="0"/>
              </a:rPr>
              <a:t>no</a:t>
            </a:r>
            <a:r>
              <a:rPr lang="en-US" sz="1600" b="1" dirty="0">
                <a:solidFill>
                  <a:srgbClr val="FF0000"/>
                </a:solidFill>
                <a:latin typeface="+mj-lt"/>
                <a:cs typeface="Calibri" panose="020F0502020204030204" pitchFamily="34" charset="0"/>
              </a:rPr>
              <a:t> pulse phase-dependent variation in polarization degree  and position angle @ 1.4 GHz.</a:t>
            </a:r>
          </a:p>
          <a:p>
            <a:pPr marL="285750" indent="-285750">
              <a:buFont typeface="Arial" panose="020B0604020202020204" pitchFamily="34" charset="0"/>
              <a:buChar char="•"/>
            </a:pPr>
            <a:r>
              <a:rPr lang="en-US" sz="1600" b="1" dirty="0">
                <a:latin typeface="+mj-lt"/>
                <a:cs typeface="Calibri" panose="020F0502020204030204" pitchFamily="34" charset="0"/>
              </a:rPr>
              <a:t>140-ks observation gives ample statistics to track polarization degree and position angle.</a:t>
            </a:r>
          </a:p>
          <a:p>
            <a:endParaRPr lang="en-US" sz="1600" b="1" dirty="0">
              <a:latin typeface="+mj-lt"/>
              <a:cs typeface="Calibri" panose="020F0502020204030204" pitchFamily="34" charset="0"/>
            </a:endParaRPr>
          </a:p>
        </p:txBody>
      </p:sp>
    </p:spTree>
    <p:extLst>
      <p:ext uri="{BB962C8B-B14F-4D97-AF65-F5344CB8AC3E}">
        <p14:creationId xmlns:p14="http://schemas.microsoft.com/office/powerpoint/2010/main" val="1329378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4480" y="0"/>
            <a:ext cx="7589520" cy="996696"/>
          </a:xfrm>
        </p:spPr>
        <p:txBody>
          <a:bodyPr>
            <a:normAutofit/>
          </a:bodyPr>
          <a:lstStyle/>
          <a:p>
            <a:pPr algn="ctr"/>
            <a:r>
              <a:rPr lang="en-US" i="1" dirty="0">
                <a:solidFill>
                  <a:schemeClr val="tx1"/>
                </a:solidFill>
              </a:rPr>
              <a:t>Microquasars</a:t>
            </a:r>
          </a:p>
        </p:txBody>
      </p:sp>
      <p:sp>
        <p:nvSpPr>
          <p:cNvPr id="3" name="Content Placeholder 2"/>
          <p:cNvSpPr>
            <a:spLocks noGrp="1"/>
          </p:cNvSpPr>
          <p:nvPr>
            <p:ph idx="1"/>
          </p:nvPr>
        </p:nvSpPr>
        <p:spPr>
          <a:xfrm>
            <a:off x="153680" y="1076867"/>
            <a:ext cx="8836639" cy="5293453"/>
          </a:xfrm>
        </p:spPr>
        <p:txBody>
          <a:bodyPr>
            <a:noAutofit/>
          </a:bodyPr>
          <a:lstStyle/>
          <a:p>
            <a:pPr algn="just">
              <a:spcBef>
                <a:spcPts val="0"/>
              </a:spcBef>
              <a:spcAft>
                <a:spcPts val="600"/>
              </a:spcAft>
            </a:pPr>
            <a:r>
              <a:rPr lang="en-US" dirty="0"/>
              <a:t>Microquasars </a:t>
            </a:r>
          </a:p>
          <a:p>
            <a:pPr lvl="1" algn="just">
              <a:lnSpc>
                <a:spcPts val="2400"/>
              </a:lnSpc>
              <a:spcAft>
                <a:spcPts val="600"/>
              </a:spcAft>
            </a:pPr>
            <a:r>
              <a:rPr lang="en-US" b="1" dirty="0"/>
              <a:t>Perform X-ray spectral polarimetry on </a:t>
            </a:r>
            <a:r>
              <a:rPr lang="en-US" b="1" dirty="0" err="1"/>
              <a:t>microquasars</a:t>
            </a:r>
            <a:r>
              <a:rPr lang="en-US" b="1" dirty="0"/>
              <a:t> to use the position angle to help localize the emission </a:t>
            </a:r>
            <a:r>
              <a:rPr lang="en-US" b="1"/>
              <a:t>site (</a:t>
            </a:r>
            <a:r>
              <a:rPr lang="en-US" b="1" dirty="0"/>
              <a:t>accretion disk, corona, jet)</a:t>
            </a:r>
            <a:endParaRPr lang="en-US" b="0" dirty="0"/>
          </a:p>
        </p:txBody>
      </p:sp>
      <p:sp>
        <p:nvSpPr>
          <p:cNvPr id="4" name="Content Placeholder 1"/>
          <p:cNvSpPr txBox="1">
            <a:spLocks/>
          </p:cNvSpPr>
          <p:nvPr/>
        </p:nvSpPr>
        <p:spPr>
          <a:xfrm>
            <a:off x="289560" y="2362200"/>
            <a:ext cx="8496992" cy="1307754"/>
          </a:xfrm>
          <a:prstGeom prst="rect">
            <a:avLst/>
          </a:prstGeom>
          <a:solidFill>
            <a:schemeClr val="accent5">
              <a:lumMod val="20000"/>
              <a:lumOff val="80000"/>
            </a:schemeClr>
          </a:solidFill>
          <a:ln>
            <a:noFill/>
          </a:ln>
        </p:spPr>
        <p:txBody>
          <a:bodyPr vert="horz" lIns="91440" tIns="45720" rIns="91440" bIns="45720" rtlCol="0">
            <a:noAutofit/>
          </a:bodyPr>
          <a:lstStyle>
            <a:lvl1pPr marL="228600" indent="-228600" algn="l" defTabSz="914400" rtl="0" eaLnBrk="1" latinLnBrk="0" hangingPunct="1">
              <a:spcBef>
                <a:spcPct val="20000"/>
              </a:spcBef>
              <a:buFont typeface="Wingdings" panose="05000000000000000000" pitchFamily="2" charset="2"/>
              <a:buChar char="§"/>
              <a:defRPr sz="2800" b="1" kern="1200">
                <a:solidFill>
                  <a:schemeClr val="bg1"/>
                </a:solidFill>
                <a:latin typeface="+mn-lt"/>
                <a:ea typeface="+mn-ea"/>
                <a:cs typeface="+mn-cs"/>
              </a:defRPr>
            </a:lvl1pPr>
            <a:lvl2pPr marL="457200" indent="-228600" algn="l" defTabSz="914400" rtl="0" eaLnBrk="1" latinLnBrk="0" hangingPunct="1">
              <a:spcBef>
                <a:spcPct val="20000"/>
              </a:spcBef>
              <a:buFont typeface="Arial" panose="020B0604020202020204" pitchFamily="34" charset="0"/>
              <a:buChar char="•"/>
              <a:defRPr sz="2400" kern="1200">
                <a:solidFill>
                  <a:schemeClr val="bg1"/>
                </a:solidFill>
                <a:latin typeface="+mn-lt"/>
                <a:ea typeface="+mn-ea"/>
                <a:cs typeface="+mn-cs"/>
              </a:defRPr>
            </a:lvl2pPr>
            <a:lvl3pPr marL="685800" indent="-228600" algn="l" defTabSz="914400" rtl="0" eaLnBrk="1" latinLnBrk="0" hangingPunct="1">
              <a:spcBef>
                <a:spcPct val="20000"/>
              </a:spcBef>
              <a:buFont typeface="Calibri" panose="020F0502020204030204" pitchFamily="34" charset="0"/>
              <a:buChar char="–"/>
              <a:defRPr sz="2000" kern="1200">
                <a:solidFill>
                  <a:schemeClr val="bg1"/>
                </a:solidFill>
                <a:latin typeface="+mn-lt"/>
                <a:ea typeface="+mn-ea"/>
                <a:cs typeface="+mn-cs"/>
              </a:defRPr>
            </a:lvl3pPr>
            <a:lvl4pPr marL="914400" indent="-228600" algn="l" defTabSz="914400" rtl="0" eaLnBrk="1" latinLnBrk="0" hangingPunct="1">
              <a:spcBef>
                <a:spcPct val="20000"/>
              </a:spcBef>
              <a:buFont typeface="Calibri" panose="020F0502020204030204" pitchFamily="34" charset="0"/>
              <a:buChar char="◦"/>
              <a:defRPr sz="1800" kern="1200">
                <a:solidFill>
                  <a:schemeClr val="bg1"/>
                </a:solidFill>
                <a:latin typeface="+mn-lt"/>
                <a:ea typeface="+mn-ea"/>
                <a:cs typeface="+mn-cs"/>
              </a:defRPr>
            </a:lvl4pPr>
            <a:lvl5pPr marL="1143000" indent="-228600" algn="l" defTabSz="914400" rtl="0" eaLnBrk="1" latinLnBrk="0" hangingPunct="1">
              <a:spcBef>
                <a:spcPct val="20000"/>
              </a:spcBef>
              <a:buFont typeface="Arial" panose="020B0604020202020204" pitchFamily="34" charset="0"/>
              <a:buChar char="·"/>
              <a:defRPr sz="1800" i="1"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lnSpc>
                <a:spcPts val="1920"/>
              </a:lnSpc>
              <a:spcBef>
                <a:spcPts val="0"/>
              </a:spcBef>
              <a:buNone/>
            </a:pPr>
            <a:r>
              <a:rPr kumimoji="0" lang="en-US" sz="1800" b="1" i="0" u="none" strike="noStrike" kern="1200" cap="none" spc="0" normalizeH="0" baseline="0" noProof="0" dirty="0">
                <a:ln>
                  <a:noFill/>
                </a:ln>
                <a:solidFill>
                  <a:sysClr val="windowText" lastClr="000000"/>
                </a:solidFill>
                <a:effectLst/>
                <a:uLnTx/>
                <a:uFillTx/>
                <a:latin typeface="Arial Narrow" panose="020B0606020202030204" pitchFamily="34" charset="0"/>
              </a:rPr>
              <a:t>For a micro-quasar in an accretion-dominated state,</a:t>
            </a:r>
            <a:r>
              <a:rPr kumimoji="0" lang="en-US" sz="1800" b="1" i="0" u="none" strike="noStrike" kern="1200" cap="none" spc="0" normalizeH="0" noProof="0" dirty="0">
                <a:ln>
                  <a:noFill/>
                </a:ln>
                <a:solidFill>
                  <a:sysClr val="windowText" lastClr="000000"/>
                </a:solidFill>
                <a:effectLst/>
                <a:uLnTx/>
                <a:uFillTx/>
                <a:latin typeface="Arial Narrow" panose="020B0606020202030204" pitchFamily="34" charset="0"/>
              </a:rPr>
              <a:t> </a:t>
            </a:r>
            <a:r>
              <a:rPr lang="en-US" sz="1800" b="1" dirty="0">
                <a:solidFill>
                  <a:sysClr val="windowText" lastClr="000000"/>
                </a:solidFill>
                <a:latin typeface="Arial Narrow" panose="020B0606020202030204" pitchFamily="34" charset="0"/>
              </a:rPr>
              <a:t>s</a:t>
            </a:r>
            <a:r>
              <a:rPr kumimoji="0" lang="en-US" sz="1800" b="1" i="0" u="none" strike="noStrike" kern="1200" cap="none" spc="0" normalizeH="0" baseline="0" noProof="0" dirty="0" err="1">
                <a:ln>
                  <a:noFill/>
                </a:ln>
                <a:solidFill>
                  <a:sysClr val="windowText" lastClr="000000"/>
                </a:solidFill>
                <a:effectLst/>
                <a:uLnTx/>
                <a:uFillTx/>
                <a:latin typeface="Arial Narrow" panose="020B0606020202030204" pitchFamily="34" charset="0"/>
              </a:rPr>
              <a:t>cattering</a:t>
            </a:r>
            <a:r>
              <a:rPr kumimoji="0" lang="en-US" sz="1800" b="1" i="0" u="none" strike="noStrike" kern="1200" cap="none" spc="0" normalizeH="0" baseline="0" noProof="0" dirty="0">
                <a:ln>
                  <a:noFill/>
                </a:ln>
                <a:solidFill>
                  <a:sysClr val="windowText" lastClr="000000"/>
                </a:solidFill>
                <a:effectLst/>
                <a:uLnTx/>
                <a:uFillTx/>
                <a:latin typeface="Arial Narrow" panose="020B0606020202030204" pitchFamily="34" charset="0"/>
              </a:rPr>
              <a:t> polarizes the disk emission.</a:t>
            </a:r>
          </a:p>
          <a:p>
            <a:pPr marL="0" marR="0" lvl="1" indent="0" algn="ctr" defTabSz="914400" rtl="0" eaLnBrk="1" fontAlgn="auto" latinLnBrk="0" hangingPunct="1">
              <a:lnSpc>
                <a:spcPts val="1920"/>
              </a:lnSpc>
              <a:spcBef>
                <a:spcPts val="0"/>
              </a:spcBef>
              <a:buClrTx/>
              <a:buSzTx/>
              <a:buNone/>
              <a:tabLst/>
              <a:defRPr/>
            </a:pPr>
            <a:r>
              <a:rPr kumimoji="0" lang="en-US" sz="1800" b="1" i="0" u="none" strike="noStrike" kern="1200" cap="none" spc="0" normalizeH="0" baseline="0" noProof="0" dirty="0">
                <a:ln>
                  <a:noFill/>
                </a:ln>
                <a:solidFill>
                  <a:sysClr val="windowText" lastClr="000000"/>
                </a:solidFill>
                <a:effectLst/>
                <a:uLnTx/>
                <a:uFillTx/>
                <a:latin typeface="Arial Narrow" panose="020B0606020202030204" pitchFamily="34" charset="0"/>
              </a:rPr>
              <a:t>Polarization rotation versus energy is greatest for emission from inner disk.</a:t>
            </a:r>
          </a:p>
          <a:p>
            <a:pPr marL="685800" marR="0" lvl="2" indent="-228600" algn="ctr" defTabSz="914400" rtl="0" eaLnBrk="1" fontAlgn="auto" latinLnBrk="0" hangingPunct="1">
              <a:lnSpc>
                <a:spcPts val="1920"/>
              </a:lnSpc>
              <a:spcBef>
                <a:spcPts val="0"/>
              </a:spcBef>
              <a:buClrTx/>
              <a:buSzTx/>
              <a:buFont typeface="Calibri" panose="020F0502020204030204" pitchFamily="34" charset="0"/>
              <a:buChar char="–"/>
              <a:tabLst/>
              <a:defRPr/>
            </a:pPr>
            <a:r>
              <a:rPr kumimoji="0" lang="en-US" sz="1800" b="1" i="0" u="none" strike="noStrike" kern="1200" cap="none" spc="0" normalizeH="0" baseline="0" noProof="0" dirty="0">
                <a:ln>
                  <a:noFill/>
                </a:ln>
                <a:solidFill>
                  <a:sysClr val="windowText" lastClr="000000"/>
                </a:solidFill>
                <a:effectLst/>
                <a:uLnTx/>
                <a:uFillTx/>
                <a:latin typeface="Arial Narrow" panose="020B0606020202030204" pitchFamily="34" charset="0"/>
              </a:rPr>
              <a:t>Inner disk is hotter, producing higher energy X-rays.</a:t>
            </a:r>
          </a:p>
          <a:p>
            <a:pPr marL="228600" marR="0" lvl="1" indent="0" algn="ctr" defTabSz="914400" rtl="0" eaLnBrk="1" fontAlgn="auto" latinLnBrk="0" hangingPunct="1">
              <a:lnSpc>
                <a:spcPts val="1920"/>
              </a:lnSpc>
              <a:spcBef>
                <a:spcPts val="0"/>
              </a:spcBef>
              <a:buClrTx/>
              <a:buSzTx/>
              <a:buNone/>
              <a:tabLst/>
              <a:defRPr/>
            </a:pPr>
            <a:r>
              <a:rPr lang="en-US" sz="1800" b="1" dirty="0">
                <a:solidFill>
                  <a:sysClr val="windowText" lastClr="000000"/>
                </a:solidFill>
                <a:latin typeface="Arial Narrow" panose="020B0606020202030204" pitchFamily="34" charset="0"/>
              </a:rPr>
              <a:t>D</a:t>
            </a:r>
            <a:r>
              <a:rPr kumimoji="0" lang="en-US" sz="1800" b="1" i="0" u="none" strike="noStrike" kern="1200" cap="none" spc="0" normalizeH="0" baseline="0" noProof="0" dirty="0" err="1">
                <a:ln>
                  <a:noFill/>
                </a:ln>
                <a:solidFill>
                  <a:sysClr val="windowText" lastClr="000000"/>
                </a:solidFill>
                <a:effectLst/>
                <a:uLnTx/>
                <a:uFillTx/>
                <a:latin typeface="Arial Narrow" panose="020B0606020202030204" pitchFamily="34" charset="0"/>
              </a:rPr>
              <a:t>isk</a:t>
            </a:r>
            <a:r>
              <a:rPr kumimoji="0" lang="en-US" sz="1800" b="1" i="0" u="none" strike="noStrike" kern="1200" cap="none" spc="0" normalizeH="0" baseline="0" noProof="0" dirty="0">
                <a:ln>
                  <a:noFill/>
                </a:ln>
                <a:solidFill>
                  <a:sysClr val="windowText" lastClr="000000"/>
                </a:solidFill>
                <a:effectLst/>
                <a:uLnTx/>
                <a:uFillTx/>
                <a:latin typeface="Arial Narrow" panose="020B0606020202030204" pitchFamily="34" charset="0"/>
              </a:rPr>
              <a:t> orientation from other experiments used to constrain GRX1915+105 model.</a:t>
            </a:r>
          </a:p>
          <a:p>
            <a:pPr marL="457200" marR="0" lvl="2" indent="0" algn="ctr" defTabSz="914400" rtl="0" eaLnBrk="1" fontAlgn="auto" latinLnBrk="0" hangingPunct="1">
              <a:lnSpc>
                <a:spcPts val="1920"/>
              </a:lnSpc>
              <a:spcBef>
                <a:spcPts val="0"/>
              </a:spcBef>
              <a:buClrTx/>
              <a:buSzTx/>
              <a:buNone/>
              <a:tabLst/>
              <a:defRPr/>
            </a:pPr>
            <a:r>
              <a:rPr kumimoji="0" lang="en-US" sz="1800" b="1" i="0" u="none" strike="noStrike" kern="1200" cap="none" spc="0" normalizeH="0" baseline="0" noProof="0" dirty="0">
                <a:ln>
                  <a:noFill/>
                </a:ln>
                <a:solidFill>
                  <a:sysClr val="windowText" lastClr="000000"/>
                </a:solidFill>
                <a:effectLst/>
                <a:uLnTx/>
                <a:uFillTx/>
                <a:latin typeface="Arial Narrow" panose="020B0606020202030204" pitchFamily="34" charset="0"/>
              </a:rPr>
              <a:t>a = </a:t>
            </a:r>
            <a:r>
              <a:rPr kumimoji="0" lang="en-US" sz="1800" b="1" i="0" u="none" strike="noStrike" kern="1200" cap="none" spc="0" normalizeH="0" baseline="0" noProof="0" dirty="0">
                <a:ln>
                  <a:noFill/>
                </a:ln>
                <a:solidFill>
                  <a:srgbClr val="7030A0"/>
                </a:solidFill>
                <a:effectLst/>
                <a:uLnTx/>
                <a:uFillTx/>
                <a:latin typeface="Arial Narrow" panose="020B0606020202030204" pitchFamily="34" charset="0"/>
              </a:rPr>
              <a:t>0.50±0.04</a:t>
            </a:r>
            <a:r>
              <a:rPr kumimoji="0" lang="en-US" sz="1800" b="1" i="0" u="none" strike="noStrike" kern="1200" cap="none" spc="0" normalizeH="0" baseline="0" noProof="0" dirty="0">
                <a:ln>
                  <a:noFill/>
                </a:ln>
                <a:solidFill>
                  <a:sysClr val="windowText" lastClr="000000"/>
                </a:solidFill>
                <a:effectLst/>
                <a:uLnTx/>
                <a:uFillTx/>
                <a:latin typeface="Arial Narrow" panose="020B0606020202030204" pitchFamily="34" charset="0"/>
              </a:rPr>
              <a:t>; </a:t>
            </a:r>
            <a:r>
              <a:rPr kumimoji="0" lang="en-US" sz="1800" b="1" i="0" u="none" strike="noStrike" kern="1200" cap="none" spc="0" normalizeH="0" baseline="0" noProof="0" dirty="0">
                <a:ln>
                  <a:noFill/>
                </a:ln>
                <a:solidFill>
                  <a:srgbClr val="00B0F0"/>
                </a:solidFill>
                <a:effectLst/>
                <a:uLnTx/>
                <a:uFillTx/>
                <a:latin typeface="Arial Narrow" panose="020B0606020202030204" pitchFamily="34" charset="0"/>
              </a:rPr>
              <a:t>0.900±0.008</a:t>
            </a:r>
            <a:r>
              <a:rPr kumimoji="0" lang="en-US" sz="1800" b="1" i="0" u="none" strike="noStrike" kern="1200" cap="none" spc="0" normalizeH="0" baseline="0" noProof="0" dirty="0">
                <a:ln>
                  <a:noFill/>
                </a:ln>
                <a:solidFill>
                  <a:sysClr val="windowText" lastClr="000000"/>
                </a:solidFill>
                <a:effectLst/>
                <a:uLnTx/>
                <a:uFillTx/>
                <a:latin typeface="Arial Narrow" panose="020B0606020202030204" pitchFamily="34" charset="0"/>
              </a:rPr>
              <a:t>; </a:t>
            </a:r>
            <a:r>
              <a:rPr kumimoji="0" lang="en-US" sz="1800" b="1" i="0" u="none" strike="noStrike" kern="1200" cap="none" spc="0" normalizeH="0" baseline="0" noProof="0" dirty="0">
                <a:ln>
                  <a:noFill/>
                </a:ln>
                <a:solidFill>
                  <a:srgbClr val="FF0000"/>
                </a:solidFill>
                <a:effectLst/>
                <a:uLnTx/>
                <a:uFillTx/>
                <a:latin typeface="Arial Narrow" panose="020B0606020202030204" pitchFamily="34" charset="0"/>
              </a:rPr>
              <a:t>0.99800±0.00003 </a:t>
            </a:r>
            <a:r>
              <a:rPr kumimoji="0" lang="en-US" sz="1800" b="1" i="0" u="none" strike="noStrike" kern="1200" cap="none" spc="0" normalizeH="0" baseline="0" noProof="0" dirty="0">
                <a:ln>
                  <a:noFill/>
                </a:ln>
                <a:solidFill>
                  <a:sysClr val="windowText" lastClr="000000"/>
                </a:solidFill>
                <a:effectLst/>
                <a:uLnTx/>
                <a:uFillTx/>
                <a:latin typeface="Arial Narrow" panose="020B0606020202030204" pitchFamily="34" charset="0"/>
              </a:rPr>
              <a:t>(200-ks observation)</a:t>
            </a:r>
          </a:p>
        </p:txBody>
      </p:sp>
      <p:pic>
        <p:nvPicPr>
          <p:cNvPr id="5" name="Picture 4"/>
          <p:cNvPicPr>
            <a:picLocks noChangeAspect="1"/>
          </p:cNvPicPr>
          <p:nvPr/>
        </p:nvPicPr>
        <p:blipFill>
          <a:blip r:embed="rId3"/>
          <a:stretch>
            <a:fillRect/>
          </a:stretch>
        </p:blipFill>
        <p:spPr>
          <a:xfrm>
            <a:off x="914400" y="3657600"/>
            <a:ext cx="7315200" cy="3046565"/>
          </a:xfrm>
          <a:prstGeom prst="rect">
            <a:avLst/>
          </a:prstGeom>
        </p:spPr>
      </p:pic>
    </p:spTree>
    <p:extLst>
      <p:ext uri="{BB962C8B-B14F-4D97-AF65-F5344CB8AC3E}">
        <p14:creationId xmlns:p14="http://schemas.microsoft.com/office/powerpoint/2010/main" val="1667541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4480" y="-1"/>
            <a:ext cx="7589520" cy="996696"/>
          </a:xfrm>
        </p:spPr>
        <p:txBody>
          <a:bodyPr>
            <a:normAutofit/>
          </a:bodyPr>
          <a:lstStyle/>
          <a:p>
            <a:pPr algn="ctr"/>
            <a:r>
              <a:rPr lang="en-US" i="1" dirty="0">
                <a:solidFill>
                  <a:schemeClr val="tx1"/>
                </a:solidFill>
              </a:rPr>
              <a:t>Active Galaxies: CEN A</a:t>
            </a:r>
          </a:p>
        </p:txBody>
      </p:sp>
      <p:sp>
        <p:nvSpPr>
          <p:cNvPr id="3" name="Content Placeholder 2"/>
          <p:cNvSpPr>
            <a:spLocks noGrp="1"/>
          </p:cNvSpPr>
          <p:nvPr>
            <p:ph idx="1"/>
          </p:nvPr>
        </p:nvSpPr>
        <p:spPr>
          <a:xfrm>
            <a:off x="11077" y="1018128"/>
            <a:ext cx="9102652" cy="1371600"/>
          </a:xfrm>
        </p:spPr>
        <p:txBody>
          <a:bodyPr>
            <a:noAutofit/>
          </a:bodyPr>
          <a:lstStyle/>
          <a:p>
            <a:pPr algn="just">
              <a:spcAft>
                <a:spcPts val="600"/>
              </a:spcAft>
              <a:buFont typeface="Arial" panose="020B0604020202020204" pitchFamily="34" charset="0"/>
              <a:buChar char="•"/>
            </a:pPr>
            <a:r>
              <a:rPr lang="en-US" dirty="0"/>
              <a:t>Active galaxies are powered by supermassive BHs with jets </a:t>
            </a:r>
          </a:p>
          <a:p>
            <a:pPr lvl="1" algn="just">
              <a:spcAft>
                <a:spcPts val="600"/>
              </a:spcAft>
            </a:pPr>
            <a:r>
              <a:rPr lang="en-US" b="1" dirty="0"/>
              <a:t>Radio polarization implies the magnetic field is aligned with jet</a:t>
            </a:r>
          </a:p>
          <a:p>
            <a:pPr lvl="1" algn="just">
              <a:spcAft>
                <a:spcPts val="600"/>
              </a:spcAft>
            </a:pPr>
            <a:r>
              <a:rPr lang="en-US" b="1" dirty="0"/>
              <a:t>Different electron-acceleration models predict different dependence in X-rays </a:t>
            </a:r>
          </a:p>
        </p:txBody>
      </p:sp>
      <p:graphicFrame>
        <p:nvGraphicFramePr>
          <p:cNvPr id="12" name="Table 11"/>
          <p:cNvGraphicFramePr>
            <a:graphicFrameLocks noGrp="1" noChangeAspect="1"/>
          </p:cNvGraphicFramePr>
          <p:nvPr>
            <p:extLst>
              <p:ext uri="{D42A27DB-BD31-4B8C-83A1-F6EECF244321}">
                <p14:modId xmlns:p14="http://schemas.microsoft.com/office/powerpoint/2010/main" val="2359644812"/>
              </p:ext>
            </p:extLst>
          </p:nvPr>
        </p:nvGraphicFramePr>
        <p:xfrm>
          <a:off x="5791200" y="3886200"/>
          <a:ext cx="2743200" cy="1371600"/>
        </p:xfrm>
        <a:graphic>
          <a:graphicData uri="http://schemas.openxmlformats.org/drawingml/2006/table">
            <a:tbl>
              <a:tblPr firstRow="1"/>
              <a:tblGrid>
                <a:gridCol w="1496287">
                  <a:extLst>
                    <a:ext uri="{9D8B030D-6E8A-4147-A177-3AD203B41FA5}">
                      <a16:colId xmlns:a16="http://schemas.microsoft.com/office/drawing/2014/main" val="20000"/>
                    </a:ext>
                  </a:extLst>
                </a:gridCol>
                <a:gridCol w="1246913">
                  <a:extLst>
                    <a:ext uri="{9D8B030D-6E8A-4147-A177-3AD203B41FA5}">
                      <a16:colId xmlns:a16="http://schemas.microsoft.com/office/drawing/2014/main" val="20001"/>
                    </a:ext>
                  </a:extLst>
                </a:gridCol>
              </a:tblGrid>
              <a:tr h="32010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en-US" sz="1800" dirty="0"/>
                        <a:t>Region</a:t>
                      </a:r>
                    </a:p>
                  </a:txBody>
                  <a:tcPr marL="68580" marR="68580" marT="34290" marB="3429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800" dirty="0"/>
                        <a:t>MDP</a:t>
                      </a:r>
                      <a:r>
                        <a:rPr lang="en-US" sz="1800" baseline="-25000" dirty="0"/>
                        <a:t>99</a:t>
                      </a:r>
                    </a:p>
                  </a:txBody>
                  <a:tcPr marL="68580" marR="68580" marT="34290" marB="3429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3201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en-US" sz="1800" b="1" dirty="0"/>
                        <a:t>Core</a:t>
                      </a:r>
                    </a:p>
                  </a:txBody>
                  <a:tcPr marL="68580" marR="68580" marT="34290" marB="3429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800" b="1" dirty="0"/>
                        <a:t>1.4%</a:t>
                      </a:r>
                    </a:p>
                  </a:txBody>
                  <a:tcPr marL="68580" marR="68580" marT="34290" marB="3429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1"/>
                  </a:ext>
                </a:extLst>
              </a:tr>
              <a:tr h="3201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en-US" sz="1800" b="1" dirty="0"/>
                        <a:t>Knots </a:t>
                      </a:r>
                      <a:r>
                        <a:rPr lang="en-US" sz="1800" b="0" dirty="0"/>
                        <a:t>C+</a:t>
                      </a:r>
                      <a:r>
                        <a:rPr lang="en-US" sz="1800" b="1" dirty="0"/>
                        <a:t>F+G </a:t>
                      </a:r>
                    </a:p>
                  </a:txBody>
                  <a:tcPr marL="68580" marR="68580" marT="34290" marB="3429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800" b="1" dirty="0"/>
                        <a:t>21%</a:t>
                      </a:r>
                    </a:p>
                  </a:txBody>
                  <a:tcPr marL="68580" marR="68580" marT="34290" marB="3429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2"/>
                  </a:ext>
                </a:extLst>
              </a:tr>
              <a:tr h="3201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en-US" sz="1800" b="1" dirty="0"/>
                        <a:t>ULXs</a:t>
                      </a:r>
                    </a:p>
                  </a:txBody>
                  <a:tcPr marL="68580" marR="68580" marT="34290" marB="3429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800" b="1" dirty="0"/>
                        <a:t>25% 15%</a:t>
                      </a:r>
                    </a:p>
                  </a:txBody>
                  <a:tcPr marL="68580" marR="68580" marT="34290" marB="3429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3"/>
                  </a:ext>
                </a:extLst>
              </a:tr>
            </a:tbl>
          </a:graphicData>
        </a:graphic>
      </p:graphicFrame>
      <p:pic>
        <p:nvPicPr>
          <p:cNvPr id="4" name="Picture 3"/>
          <p:cNvPicPr>
            <a:picLocks noChangeAspect="1"/>
          </p:cNvPicPr>
          <p:nvPr/>
        </p:nvPicPr>
        <p:blipFill>
          <a:blip r:embed="rId3"/>
          <a:stretch>
            <a:fillRect/>
          </a:stretch>
        </p:blipFill>
        <p:spPr>
          <a:xfrm>
            <a:off x="359224" y="2362200"/>
            <a:ext cx="4389120" cy="4287042"/>
          </a:xfrm>
          <a:prstGeom prst="rect">
            <a:avLst/>
          </a:prstGeom>
        </p:spPr>
      </p:pic>
      <p:grpSp>
        <p:nvGrpSpPr>
          <p:cNvPr id="13" name="Group 12"/>
          <p:cNvGrpSpPr/>
          <p:nvPr/>
        </p:nvGrpSpPr>
        <p:grpSpPr>
          <a:xfrm>
            <a:off x="1752600" y="4800600"/>
            <a:ext cx="3505200" cy="1219200"/>
            <a:chOff x="1676400" y="4876800"/>
            <a:chExt cx="3505200" cy="1219200"/>
          </a:xfrm>
        </p:grpSpPr>
        <p:cxnSp>
          <p:nvCxnSpPr>
            <p:cNvPr id="9" name="Straight Arrow Connector 8"/>
            <p:cNvCxnSpPr/>
            <p:nvPr/>
          </p:nvCxnSpPr>
          <p:spPr>
            <a:xfrm flipH="1" flipV="1">
              <a:off x="3124200" y="5181600"/>
              <a:ext cx="2057400" cy="9144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1676400" y="4876800"/>
              <a:ext cx="3505200" cy="121920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2A1DD611-7E9D-AA4B-A717-4D5497A4A8A6}"/>
              </a:ext>
            </a:extLst>
          </p:cNvPr>
          <p:cNvSpPr txBox="1"/>
          <p:nvPr/>
        </p:nvSpPr>
        <p:spPr>
          <a:xfrm>
            <a:off x="5257800" y="5879068"/>
            <a:ext cx="1371600" cy="369332"/>
          </a:xfrm>
          <a:prstGeom prst="rect">
            <a:avLst/>
          </a:prstGeom>
          <a:noFill/>
        </p:spPr>
        <p:txBody>
          <a:bodyPr wrap="square" rtlCol="0">
            <a:spAutoFit/>
          </a:bodyPr>
          <a:lstStyle/>
          <a:p>
            <a:r>
              <a:rPr lang="en-US" dirty="0"/>
              <a:t>ULX sources</a:t>
            </a:r>
          </a:p>
        </p:txBody>
      </p:sp>
    </p:spTree>
    <p:extLst>
      <p:ext uri="{BB962C8B-B14F-4D97-AF65-F5344CB8AC3E}">
        <p14:creationId xmlns:p14="http://schemas.microsoft.com/office/powerpoint/2010/main" val="72669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526" y="2882947"/>
            <a:ext cx="7617623" cy="3898853"/>
          </a:xfrm>
          <a:prstGeom prst="rect">
            <a:avLst/>
          </a:prstGeom>
        </p:spPr>
      </p:pic>
      <p:sp>
        <p:nvSpPr>
          <p:cNvPr id="5" name="Content Placeholder 1"/>
          <p:cNvSpPr txBox="1">
            <a:spLocks/>
          </p:cNvSpPr>
          <p:nvPr/>
        </p:nvSpPr>
        <p:spPr>
          <a:xfrm>
            <a:off x="1127760" y="2190463"/>
            <a:ext cx="6888480" cy="552737"/>
          </a:xfrm>
          <a:prstGeom prst="rect">
            <a:avLst/>
          </a:prstGeom>
          <a:solidFill>
            <a:srgbClr val="92D050"/>
          </a:solidFill>
          <a:ln>
            <a:noFill/>
          </a:ln>
        </p:spPr>
        <p:txBody>
          <a:bodyPr vert="horz" lIns="91440" tIns="45720" rIns="91440" bIns="45720" rtlCol="0">
            <a:noAutofit/>
          </a:bodyPr>
          <a:lstStyle>
            <a:lvl1pPr marL="228600" indent="-228600" algn="l" defTabSz="914400" rtl="0" eaLnBrk="1" latinLnBrk="0" hangingPunct="1">
              <a:spcBef>
                <a:spcPct val="20000"/>
              </a:spcBef>
              <a:buFont typeface="Wingdings" panose="05000000000000000000" pitchFamily="2" charset="2"/>
              <a:buChar char="§"/>
              <a:defRPr sz="2800" b="1" kern="1200">
                <a:solidFill>
                  <a:schemeClr val="bg1"/>
                </a:solidFill>
                <a:latin typeface="+mn-lt"/>
                <a:ea typeface="+mn-ea"/>
                <a:cs typeface="+mn-cs"/>
              </a:defRPr>
            </a:lvl1pPr>
            <a:lvl2pPr marL="457200" indent="-228600" algn="l" defTabSz="914400" rtl="0" eaLnBrk="1" latinLnBrk="0" hangingPunct="1">
              <a:spcBef>
                <a:spcPct val="20000"/>
              </a:spcBef>
              <a:buFont typeface="Arial" panose="020B0604020202020204" pitchFamily="34" charset="0"/>
              <a:buChar char="•"/>
              <a:defRPr sz="2400" kern="1200">
                <a:solidFill>
                  <a:schemeClr val="bg1"/>
                </a:solidFill>
                <a:latin typeface="+mn-lt"/>
                <a:ea typeface="+mn-ea"/>
                <a:cs typeface="+mn-cs"/>
              </a:defRPr>
            </a:lvl2pPr>
            <a:lvl3pPr marL="685800" indent="-228600" algn="l" defTabSz="914400" rtl="0" eaLnBrk="1" latinLnBrk="0" hangingPunct="1">
              <a:spcBef>
                <a:spcPct val="20000"/>
              </a:spcBef>
              <a:buFont typeface="Calibri" panose="020F0502020204030204" pitchFamily="34" charset="0"/>
              <a:buChar char="–"/>
              <a:defRPr sz="2000" kern="1200">
                <a:solidFill>
                  <a:schemeClr val="bg1"/>
                </a:solidFill>
                <a:latin typeface="+mn-lt"/>
                <a:ea typeface="+mn-ea"/>
                <a:cs typeface="+mn-cs"/>
              </a:defRPr>
            </a:lvl3pPr>
            <a:lvl4pPr marL="914400" indent="-228600" algn="l" defTabSz="914400" rtl="0" eaLnBrk="1" latinLnBrk="0" hangingPunct="1">
              <a:spcBef>
                <a:spcPct val="20000"/>
              </a:spcBef>
              <a:buFont typeface="Calibri" panose="020F0502020204030204" pitchFamily="34" charset="0"/>
              <a:buChar char="◦"/>
              <a:defRPr sz="1800" kern="1200">
                <a:solidFill>
                  <a:schemeClr val="bg1"/>
                </a:solidFill>
                <a:latin typeface="+mn-lt"/>
                <a:ea typeface="+mn-ea"/>
                <a:cs typeface="+mn-cs"/>
              </a:defRPr>
            </a:lvl4pPr>
            <a:lvl5pPr marL="1143000" indent="-228600" algn="l" defTabSz="914400" rtl="0" eaLnBrk="1" latinLnBrk="0" hangingPunct="1">
              <a:spcBef>
                <a:spcPct val="20000"/>
              </a:spcBef>
              <a:buFont typeface="Arial" panose="020B0604020202020204" pitchFamily="34" charset="0"/>
              <a:buChar char="·"/>
              <a:defRPr sz="1800" i="1"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lgn="ctr">
              <a:lnSpc>
                <a:spcPts val="1920"/>
              </a:lnSpc>
              <a:spcBef>
                <a:spcPts val="0"/>
              </a:spcBef>
              <a:buNone/>
            </a:pPr>
            <a:r>
              <a:rPr lang="en-US" sz="1600" dirty="0">
                <a:solidFill>
                  <a:prstClr val="black"/>
                </a:solidFill>
                <a:latin typeface="+mj-lt"/>
              </a:rPr>
              <a:t>Lines and thermal continuum dominate 1-4 </a:t>
            </a:r>
            <a:r>
              <a:rPr lang="en-US" sz="1600" dirty="0" err="1">
                <a:solidFill>
                  <a:prstClr val="black"/>
                </a:solidFill>
                <a:latin typeface="+mj-lt"/>
              </a:rPr>
              <a:t>keV</a:t>
            </a:r>
            <a:r>
              <a:rPr lang="en-US" sz="1600" dirty="0">
                <a:solidFill>
                  <a:prstClr val="black"/>
                </a:solidFill>
                <a:latin typeface="+mj-lt"/>
              </a:rPr>
              <a:t>.</a:t>
            </a:r>
          </a:p>
          <a:p>
            <a:pPr marL="0" lvl="0" indent="0" algn="ctr">
              <a:lnSpc>
                <a:spcPts val="1920"/>
              </a:lnSpc>
              <a:spcBef>
                <a:spcPts val="0"/>
              </a:spcBef>
              <a:buNone/>
            </a:pPr>
            <a:r>
              <a:rPr lang="en-US" sz="1600" dirty="0">
                <a:solidFill>
                  <a:prstClr val="black"/>
                </a:solidFill>
                <a:latin typeface="+mj-lt"/>
              </a:rPr>
              <a:t>Non-thermal emission dominates 4-6 </a:t>
            </a:r>
            <a:r>
              <a:rPr lang="en-US" sz="1600" dirty="0" err="1">
                <a:solidFill>
                  <a:prstClr val="black"/>
                </a:solidFill>
                <a:latin typeface="+mj-lt"/>
              </a:rPr>
              <a:t>keV</a:t>
            </a:r>
            <a:r>
              <a:rPr lang="en-US" sz="1600" dirty="0">
                <a:solidFill>
                  <a:prstClr val="black"/>
                </a:solidFill>
                <a:latin typeface="+mj-lt"/>
              </a:rPr>
              <a:t>.</a:t>
            </a:r>
          </a:p>
        </p:txBody>
      </p:sp>
      <p:sp>
        <p:nvSpPr>
          <p:cNvPr id="2" name="Title 1"/>
          <p:cNvSpPr>
            <a:spLocks noGrp="1"/>
          </p:cNvSpPr>
          <p:nvPr>
            <p:ph type="title"/>
          </p:nvPr>
        </p:nvSpPr>
        <p:spPr>
          <a:xfrm>
            <a:off x="1554480" y="0"/>
            <a:ext cx="7589520" cy="996696"/>
          </a:xfrm>
        </p:spPr>
        <p:txBody>
          <a:bodyPr>
            <a:normAutofit/>
          </a:bodyPr>
          <a:lstStyle/>
          <a:p>
            <a:pPr algn="ctr"/>
            <a:r>
              <a:rPr lang="en-US" i="1" dirty="0">
                <a:solidFill>
                  <a:schemeClr val="tx1"/>
                </a:solidFill>
              </a:rPr>
              <a:t>Supernova Remnants </a:t>
            </a:r>
          </a:p>
        </p:txBody>
      </p:sp>
      <p:sp>
        <p:nvSpPr>
          <p:cNvPr id="3" name="Content Placeholder 2"/>
          <p:cNvSpPr>
            <a:spLocks noGrp="1"/>
          </p:cNvSpPr>
          <p:nvPr>
            <p:ph idx="1"/>
          </p:nvPr>
        </p:nvSpPr>
        <p:spPr>
          <a:xfrm>
            <a:off x="161366" y="1041344"/>
            <a:ext cx="8836638" cy="1244656"/>
          </a:xfrm>
        </p:spPr>
        <p:txBody>
          <a:bodyPr>
            <a:noAutofit/>
          </a:bodyPr>
          <a:lstStyle/>
          <a:p>
            <a:pPr algn="just">
              <a:spcAft>
                <a:spcPts val="600"/>
              </a:spcAft>
              <a:buFont typeface="Arial" panose="020B0604020202020204" pitchFamily="34" charset="0"/>
              <a:buChar char="•"/>
            </a:pPr>
            <a:r>
              <a:rPr lang="en-US" dirty="0"/>
              <a:t>Supernova Remnants (SNR – e.g. CAS-A)</a:t>
            </a:r>
          </a:p>
          <a:p>
            <a:pPr lvl="1">
              <a:lnSpc>
                <a:spcPts val="1600"/>
              </a:lnSpc>
              <a:spcBef>
                <a:spcPts val="0"/>
              </a:spcBef>
            </a:pPr>
            <a:r>
              <a:rPr lang="en-US" sz="1800" b="1" dirty="0"/>
              <a:t>Use X-ray </a:t>
            </a:r>
            <a:r>
              <a:rPr lang="en-US" sz="1800" b="1" dirty="0" err="1"/>
              <a:t>polarmimetric</a:t>
            </a:r>
            <a:r>
              <a:rPr lang="en-US" sz="1800" b="1" dirty="0"/>
              <a:t> imaging to examine the magnetic-field topology in the X-ray emitting regions of (shell-type) SNR, which are candidate sites for cosmic-ray acceleration </a:t>
            </a:r>
            <a:r>
              <a:rPr lang="en-US" sz="1800" b="1" dirty="0">
                <a:solidFill>
                  <a:srgbClr val="FF0000"/>
                </a:solidFill>
              </a:rPr>
              <a:t>(Entire image measured simultaneously)</a:t>
            </a:r>
            <a:endParaRPr lang="en-US" sz="1800" b="1" dirty="0"/>
          </a:p>
        </p:txBody>
      </p:sp>
    </p:spTree>
    <p:extLst>
      <p:ext uri="{BB962C8B-B14F-4D97-AF65-F5344CB8AC3E}">
        <p14:creationId xmlns:p14="http://schemas.microsoft.com/office/powerpoint/2010/main" val="1530180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2972" y="3054927"/>
            <a:ext cx="6206924" cy="1745673"/>
          </a:xfrm>
          <a:prstGeom prst="rect">
            <a:avLst/>
          </a:prstGeom>
        </p:spPr>
      </p:pic>
      <p:sp>
        <p:nvSpPr>
          <p:cNvPr id="4" name="Rectangle 3"/>
          <p:cNvSpPr/>
          <p:nvPr/>
        </p:nvSpPr>
        <p:spPr>
          <a:xfrm>
            <a:off x="0" y="990600"/>
            <a:ext cx="9144000" cy="1938992"/>
          </a:xfrm>
          <a:prstGeom prst="rect">
            <a:avLst/>
          </a:prstGeom>
        </p:spPr>
        <p:txBody>
          <a:bodyPr wrap="square">
            <a:spAutoFit/>
          </a:bodyPr>
          <a:lstStyle/>
          <a:p>
            <a:pPr marL="342900" indent="-342900" algn="just">
              <a:buFont typeface="Arial" panose="020B0604020202020204" pitchFamily="34" charset="0"/>
              <a:buChar char="•"/>
            </a:pPr>
            <a:r>
              <a:rPr lang="en-US" sz="2400" b="1" dirty="0"/>
              <a:t>Polarization is a property of electro-magnetic waves connected with the direction of the electric and magnetic fields which are themselves transverse to the direction of propagation.</a:t>
            </a:r>
          </a:p>
          <a:p>
            <a:pPr marL="342900" indent="-342900" algn="just">
              <a:buFont typeface="Arial" panose="020B0604020202020204" pitchFamily="34" charset="0"/>
              <a:buChar char="•"/>
            </a:pPr>
            <a:r>
              <a:rPr lang="en-US" sz="2400" b="1" dirty="0"/>
              <a:t>It is the direction of the electric vector that determines the direction of the polarization</a:t>
            </a:r>
          </a:p>
        </p:txBody>
      </p:sp>
      <p:sp>
        <p:nvSpPr>
          <p:cNvPr id="5" name="Title 2"/>
          <p:cNvSpPr txBox="1">
            <a:spLocks/>
          </p:cNvSpPr>
          <p:nvPr/>
        </p:nvSpPr>
        <p:spPr>
          <a:xfrm>
            <a:off x="1981200" y="0"/>
            <a:ext cx="7162800" cy="1524000"/>
          </a:xfrm>
          <a:prstGeom prst="rect">
            <a:avLst/>
          </a:prstGeom>
        </p:spPr>
        <p:txBody>
          <a:bodyPr>
            <a:noAutofit/>
          </a:bodyPr>
          <a:lstStyle>
            <a:lvl1pPr algn="r" defTabSz="914400" rtl="0" eaLnBrk="1" latinLnBrk="0" hangingPunct="1">
              <a:spcBef>
                <a:spcPct val="0"/>
              </a:spcBef>
              <a:buNone/>
              <a:defRPr sz="3200" b="1" kern="1200">
                <a:solidFill>
                  <a:schemeClr val="bg1"/>
                </a:solidFill>
                <a:latin typeface="+mj-lt"/>
                <a:ea typeface="+mj-ea"/>
                <a:cs typeface="+mj-cs"/>
              </a:defRPr>
            </a:lvl1pPr>
          </a:lstStyle>
          <a:p>
            <a:pPr algn="ctr"/>
            <a:endParaRPr lang="en-US" sz="2900" dirty="0"/>
          </a:p>
        </p:txBody>
      </p:sp>
      <p:sp>
        <p:nvSpPr>
          <p:cNvPr id="7" name="Rectangle 6"/>
          <p:cNvSpPr/>
          <p:nvPr/>
        </p:nvSpPr>
        <p:spPr>
          <a:xfrm>
            <a:off x="1554480" y="177225"/>
            <a:ext cx="7589520" cy="584775"/>
          </a:xfrm>
          <a:prstGeom prst="rect">
            <a:avLst/>
          </a:prstGeom>
        </p:spPr>
        <p:txBody>
          <a:bodyPr wrap="square">
            <a:spAutoFit/>
          </a:bodyPr>
          <a:lstStyle/>
          <a:p>
            <a:pPr algn="ctr"/>
            <a:r>
              <a:rPr lang="en-US" sz="3200" b="1" i="1" cap="small" dirty="0">
                <a:latin typeface="+mj-lt"/>
                <a:cs typeface="Times New Roman" panose="02020603050405020304" pitchFamily="18" charset="0"/>
              </a:rPr>
              <a:t>Polarization</a:t>
            </a:r>
          </a:p>
        </p:txBody>
      </p:sp>
      <p:sp>
        <p:nvSpPr>
          <p:cNvPr id="3" name="Rectangle 2"/>
          <p:cNvSpPr/>
          <p:nvPr/>
        </p:nvSpPr>
        <p:spPr>
          <a:xfrm>
            <a:off x="0" y="4983540"/>
            <a:ext cx="9144000" cy="1569660"/>
          </a:xfrm>
          <a:prstGeom prst="rect">
            <a:avLst/>
          </a:prstGeom>
        </p:spPr>
        <p:txBody>
          <a:bodyPr wrap="square">
            <a:spAutoFit/>
          </a:bodyPr>
          <a:lstStyle/>
          <a:p>
            <a:pPr marL="285750" indent="-285750">
              <a:buFont typeface="Arial" panose="020B0604020202020204" pitchFamily="34" charset="0"/>
              <a:buChar char="•"/>
            </a:pPr>
            <a:r>
              <a:rPr lang="en-US" sz="2400" b="1" dirty="0"/>
              <a:t>The degree of polarization and the “position angle on the sky” depend on the conditions under which the X-rays are produced</a:t>
            </a:r>
          </a:p>
          <a:p>
            <a:pPr marL="285750" indent="-285750">
              <a:buFont typeface="Arial" panose="020B0604020202020204" pitchFamily="34" charset="0"/>
              <a:buChar char="•"/>
            </a:pPr>
            <a:r>
              <a:rPr lang="en-US" sz="2400" b="1" dirty="0"/>
              <a:t>Thus modeling of what we see must also predict the degree of polarization and the position angle</a:t>
            </a:r>
          </a:p>
        </p:txBody>
      </p:sp>
    </p:spTree>
    <p:extLst>
      <p:ext uri="{BB962C8B-B14F-4D97-AF65-F5344CB8AC3E}">
        <p14:creationId xmlns:p14="http://schemas.microsoft.com/office/powerpoint/2010/main" val="493819877"/>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4480" y="-1"/>
            <a:ext cx="7589520" cy="996696"/>
          </a:xfrm>
        </p:spPr>
        <p:txBody>
          <a:bodyPr>
            <a:normAutofit fontScale="90000"/>
          </a:bodyPr>
          <a:lstStyle/>
          <a:p>
            <a:r>
              <a:rPr lang="en-US" i="1" dirty="0"/>
              <a:t>            </a:t>
            </a:r>
            <a:r>
              <a:rPr lang="en-US" i="1" dirty="0">
                <a:solidFill>
                  <a:schemeClr val="tx1"/>
                </a:solidFill>
              </a:rPr>
              <a:t>Was SGR A* recently 10</a:t>
            </a:r>
            <a:r>
              <a:rPr lang="en-US" i="1" baseline="30000" dirty="0">
                <a:solidFill>
                  <a:schemeClr val="tx1"/>
                </a:solidFill>
              </a:rPr>
              <a:t>6</a:t>
            </a:r>
            <a:r>
              <a:rPr lang="en-US" i="1" dirty="0">
                <a:solidFill>
                  <a:schemeClr val="tx1"/>
                </a:solidFill>
              </a:rPr>
              <a:t> × more active? </a:t>
            </a:r>
          </a:p>
        </p:txBody>
      </p:sp>
      <p:sp>
        <p:nvSpPr>
          <p:cNvPr id="8" name="Rectangle 7"/>
          <p:cNvSpPr/>
          <p:nvPr/>
        </p:nvSpPr>
        <p:spPr>
          <a:xfrm>
            <a:off x="304800" y="1235095"/>
            <a:ext cx="8686800" cy="1508105"/>
          </a:xfrm>
          <a:prstGeom prst="rect">
            <a:avLst/>
          </a:prstGeom>
          <a:solidFill>
            <a:srgbClr val="92D050"/>
          </a:solidFill>
        </p:spPr>
        <p:txBody>
          <a:bodyPr wrap="square">
            <a:spAutoFit/>
          </a:bodyPr>
          <a:lstStyle/>
          <a:p>
            <a:pPr marL="342900" indent="-342900">
              <a:buFont typeface="Arial" panose="020B0604020202020204" pitchFamily="34" charset="0"/>
              <a:buChar char="•"/>
            </a:pPr>
            <a:r>
              <a:rPr lang="en-US" sz="2400" b="1" dirty="0">
                <a:cs typeface="Calibri" panose="020F0502020204030204" pitchFamily="34" charset="0"/>
              </a:rPr>
              <a:t>Galactic Center molecular clouds (MC) are known X-ray sources</a:t>
            </a:r>
          </a:p>
          <a:p>
            <a:pPr marL="742950" lvl="1" indent="-285750">
              <a:buFont typeface="Arial" panose="020B0604020202020204" pitchFamily="34" charset="0"/>
              <a:buChar char="•"/>
            </a:pPr>
            <a:r>
              <a:rPr lang="en-US" b="1" dirty="0">
                <a:latin typeface="+mj-lt"/>
                <a:cs typeface="Calibri" panose="020F0502020204030204" pitchFamily="34" charset="0"/>
              </a:rPr>
              <a:t>If the MCs reflect X-rays from </a:t>
            </a:r>
            <a:r>
              <a:rPr lang="en-US" b="1" dirty="0" err="1">
                <a:latin typeface="+mj-lt"/>
                <a:cs typeface="Calibri" panose="020F0502020204030204" pitchFamily="34" charset="0"/>
              </a:rPr>
              <a:t>Sgr</a:t>
            </a:r>
            <a:r>
              <a:rPr lang="en-US" b="1" dirty="0">
                <a:latin typeface="+mj-lt"/>
                <a:cs typeface="Calibri" panose="020F0502020204030204" pitchFamily="34" charset="0"/>
              </a:rPr>
              <a:t> A*, the X-radiation would be highly polarized perpendicular to plane of reflection and indicate the direction back to </a:t>
            </a:r>
            <a:r>
              <a:rPr lang="en-US" b="1" dirty="0" err="1">
                <a:latin typeface="+mj-lt"/>
                <a:cs typeface="Calibri" panose="020F0502020204030204" pitchFamily="34" charset="0"/>
              </a:rPr>
              <a:t>Sgr</a:t>
            </a:r>
            <a:r>
              <a:rPr lang="en-US" b="1" dirty="0">
                <a:latin typeface="+mj-lt"/>
                <a:cs typeface="Calibri" panose="020F0502020204030204" pitchFamily="34" charset="0"/>
              </a:rPr>
              <a:t> A*</a:t>
            </a:r>
          </a:p>
          <a:p>
            <a:pPr marL="1200150" lvl="2" indent="-285750">
              <a:buFont typeface="Arial" panose="020B0604020202020204" pitchFamily="34" charset="0"/>
              <a:buChar char="•"/>
            </a:pPr>
            <a:r>
              <a:rPr lang="en-US" sz="1600" b="1" dirty="0">
                <a:latin typeface="+mj-lt"/>
                <a:cs typeface="Calibri" panose="020F0502020204030204" pitchFamily="34" charset="0"/>
              </a:rPr>
              <a:t>If true, </a:t>
            </a:r>
            <a:r>
              <a:rPr lang="en-US" sz="1600" b="1" dirty="0" err="1">
                <a:latin typeface="+mj-lt"/>
                <a:cs typeface="Calibri" panose="020F0502020204030204" pitchFamily="34" charset="0"/>
              </a:rPr>
              <a:t>Sgr</a:t>
            </a:r>
            <a:r>
              <a:rPr lang="en-US" sz="1600" b="1" dirty="0">
                <a:latin typeface="+mj-lt"/>
                <a:cs typeface="Calibri" panose="020F0502020204030204" pitchFamily="34" charset="0"/>
              </a:rPr>
              <a:t> A* X-ray luminosity was 10</a:t>
            </a:r>
            <a:r>
              <a:rPr lang="en-US" sz="1600" b="1" baseline="30000" dirty="0">
                <a:latin typeface="+mj-lt"/>
                <a:cs typeface="Calibri" panose="020F0502020204030204" pitchFamily="34" charset="0"/>
              </a:rPr>
              <a:t>6 </a:t>
            </a:r>
            <a:r>
              <a:rPr lang="en-US" sz="1600" b="1" dirty="0">
                <a:latin typeface="+mj-lt"/>
                <a:cs typeface="Calibri" panose="020F0502020204030204" pitchFamily="34" charset="0"/>
              </a:rPr>
              <a:t>larger ≈ 300 years ago</a:t>
            </a:r>
          </a:p>
          <a:p>
            <a:pPr marL="1200150" lvl="2" indent="-285750">
              <a:buFont typeface="Arial" panose="020B0604020202020204" pitchFamily="34" charset="0"/>
              <a:buChar char="•"/>
            </a:pPr>
            <a:r>
              <a:rPr lang="en-US" sz="1600" b="1" dirty="0">
                <a:latin typeface="+mj-lt"/>
                <a:cs typeface="Calibri" panose="020F0502020204030204" pitchFamily="34" charset="0"/>
              </a:rPr>
              <a:t>If not, still a discovery</a:t>
            </a:r>
          </a:p>
        </p:txBody>
      </p:sp>
      <p:pic>
        <p:nvPicPr>
          <p:cNvPr id="9" name="Content Placeholder 8" descr="fig9901_2.gif"/>
          <p:cNvPicPr>
            <a:picLocks noGrp="1" noChangeAspect="1"/>
          </p:cNvPicPr>
          <p:nvPr>
            <p:ph idx="1"/>
          </p:nvPr>
        </p:nvPicPr>
        <p:blipFill rotWithShape="1">
          <a:blip r:embed="rId3">
            <a:extLst>
              <a:ext uri="{28A0092B-C50C-407E-A947-70E740481C1C}">
                <a14:useLocalDpi xmlns:a14="http://schemas.microsoft.com/office/drawing/2010/main" val="0"/>
              </a:ext>
            </a:extLst>
          </a:blip>
          <a:srcRect l="3853" t="1968" r="4622" b="4453"/>
          <a:stretch/>
        </p:blipFill>
        <p:spPr>
          <a:xfrm>
            <a:off x="304800" y="2981702"/>
            <a:ext cx="4160520" cy="2123698"/>
          </a:xfrm>
          <a:prstGeom prst="rect">
            <a:avLst/>
          </a:prstGeom>
        </p:spPr>
      </p:pic>
      <p:pic>
        <p:nvPicPr>
          <p:cNvPr id="10" name="Picture 9"/>
          <p:cNvPicPr>
            <a:picLocks/>
          </p:cNvPicPr>
          <p:nvPr/>
        </p:nvPicPr>
        <p:blipFill>
          <a:blip r:embed="rId4"/>
          <a:stretch>
            <a:fillRect/>
          </a:stretch>
        </p:blipFill>
        <p:spPr>
          <a:xfrm>
            <a:off x="4572000" y="4267200"/>
            <a:ext cx="4389120" cy="2286000"/>
          </a:xfrm>
          <a:prstGeom prst="rect">
            <a:avLst/>
          </a:prstGeom>
        </p:spPr>
      </p:pic>
    </p:spTree>
    <p:extLst>
      <p:ext uri="{BB962C8B-B14F-4D97-AF65-F5344CB8AC3E}">
        <p14:creationId xmlns:p14="http://schemas.microsoft.com/office/powerpoint/2010/main" val="30305972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4480" y="0"/>
            <a:ext cx="7589520" cy="996696"/>
          </a:xfrm>
        </p:spPr>
        <p:txBody>
          <a:bodyPr>
            <a:noAutofit/>
          </a:bodyPr>
          <a:lstStyle/>
          <a:p>
            <a:r>
              <a:rPr lang="en-US" i="1" dirty="0">
                <a:solidFill>
                  <a:schemeClr val="tx1"/>
                </a:solidFill>
              </a:rPr>
              <a:t>Test QED</a:t>
            </a:r>
          </a:p>
        </p:txBody>
      </p:sp>
      <p:sp>
        <p:nvSpPr>
          <p:cNvPr id="7" name="Content Placeholder 6"/>
          <p:cNvSpPr>
            <a:spLocks noGrp="1"/>
          </p:cNvSpPr>
          <p:nvPr>
            <p:ph idx="1"/>
          </p:nvPr>
        </p:nvSpPr>
        <p:spPr>
          <a:xfrm>
            <a:off x="18789" y="1141230"/>
            <a:ext cx="9094940" cy="2211570"/>
          </a:xfrm>
        </p:spPr>
        <p:txBody>
          <a:bodyPr>
            <a:normAutofit lnSpcReduction="10000"/>
          </a:bodyPr>
          <a:lstStyle/>
          <a:p>
            <a:pPr>
              <a:buFont typeface="Arial" panose="020B0604020202020204" pitchFamily="34" charset="0"/>
              <a:buChar char="•"/>
            </a:pPr>
            <a:r>
              <a:rPr lang="en-US" dirty="0"/>
              <a:t>Study magnetars (pulsing neutron stars with magnetic fields up to 10</a:t>
            </a:r>
            <a:r>
              <a:rPr lang="en-US" baseline="30000" dirty="0"/>
              <a:t>15</a:t>
            </a:r>
            <a:r>
              <a:rPr lang="en-US" dirty="0"/>
              <a:t> Gauss)</a:t>
            </a:r>
          </a:p>
          <a:p>
            <a:pPr lvl="1"/>
            <a:r>
              <a:rPr lang="en-US" b="1" dirty="0"/>
              <a:t>Non-linear QED predicts magnetized-vacuum birefringence</a:t>
            </a:r>
          </a:p>
          <a:p>
            <a:pPr lvl="2"/>
            <a:r>
              <a:rPr lang="en-US" b="1" dirty="0"/>
              <a:t>Refractive indices of the two polarization modes differ from 1 and from each other</a:t>
            </a:r>
          </a:p>
          <a:p>
            <a:pPr lvl="2"/>
            <a:r>
              <a:rPr lang="en-US" b="1" dirty="0"/>
              <a:t>Impacts polarization and position angle as functions of pulse phase, but not the flux</a:t>
            </a:r>
          </a:p>
          <a:p>
            <a:pPr lvl="2"/>
            <a:r>
              <a:rPr lang="en-US" b="1" dirty="0"/>
              <a:t>Example is </a:t>
            </a:r>
            <a:r>
              <a:rPr lang="is-IS" b="1" dirty="0"/>
              <a:t>1RXS J170849.0-400910, with an 11-s pulse period</a:t>
            </a:r>
            <a:endParaRPr lang="en-US" b="1" dirty="0"/>
          </a:p>
          <a:p>
            <a:pPr lvl="2"/>
            <a:r>
              <a:rPr lang="en-US" b="1" dirty="0"/>
              <a:t>Can exclude QED-off at better than 99.9% confidence in 250-ks observation</a:t>
            </a:r>
          </a:p>
          <a:p>
            <a:pPr lvl="2"/>
            <a:endParaRPr lang="en-US" dirty="0"/>
          </a:p>
          <a:p>
            <a:pPr lvl="2"/>
            <a:endParaRPr lang="en-US" dirty="0"/>
          </a:p>
        </p:txBody>
      </p:sp>
      <p:pic>
        <p:nvPicPr>
          <p:cNvPr id="3" name="Picture 2"/>
          <p:cNvPicPr>
            <a:picLocks noChangeAspect="1"/>
          </p:cNvPicPr>
          <p:nvPr/>
        </p:nvPicPr>
        <p:blipFill>
          <a:blip r:embed="rId2"/>
          <a:stretch>
            <a:fillRect/>
          </a:stretch>
        </p:blipFill>
        <p:spPr>
          <a:xfrm>
            <a:off x="152400" y="3538866"/>
            <a:ext cx="8778240" cy="2892060"/>
          </a:xfrm>
          <a:prstGeom prst="rect">
            <a:avLst/>
          </a:prstGeom>
        </p:spPr>
      </p:pic>
    </p:spTree>
    <p:extLst>
      <p:ext uri="{BB962C8B-B14F-4D97-AF65-F5344CB8AC3E}">
        <p14:creationId xmlns:p14="http://schemas.microsoft.com/office/powerpoint/2010/main" val="1444432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90600"/>
            <a:ext cx="5410200" cy="5509200"/>
          </a:xfrm>
          <a:prstGeom prst="rect">
            <a:avLst/>
          </a:prstGeom>
        </p:spPr>
        <p:txBody>
          <a:bodyPr wrap="square">
            <a:spAutoFit/>
          </a:bodyPr>
          <a:lstStyle/>
          <a:p>
            <a:pPr marL="342900" indent="-342900" algn="just">
              <a:buFont typeface="Arial" panose="020B0604020202020204" pitchFamily="34" charset="0"/>
              <a:buChar char="•"/>
            </a:pPr>
            <a:r>
              <a:rPr lang="en-US" sz="2400" b="1" dirty="0"/>
              <a:t>First devices were scattering polarimeters </a:t>
            </a:r>
          </a:p>
          <a:p>
            <a:pPr marL="800100" lvl="1" indent="-342900" algn="just">
              <a:buFont typeface="Arial" panose="020B0604020202020204" pitchFamily="34" charset="0"/>
              <a:buChar char="•"/>
            </a:pPr>
            <a:r>
              <a:rPr lang="en-US" sz="2400" b="1" dirty="0"/>
              <a:t>The scattering material should be thick (deep) in order to effectively provide for interaction with all the incident photons.</a:t>
            </a:r>
          </a:p>
          <a:p>
            <a:pPr marL="800100" lvl="1" indent="-342900" algn="just">
              <a:buFont typeface="Arial" panose="020B0604020202020204" pitchFamily="34" charset="0"/>
              <a:buChar char="•"/>
            </a:pPr>
            <a:r>
              <a:rPr lang="en-US" sz="2400" b="1" dirty="0"/>
              <a:t>The scattering material should be thin (narrow) in order to allow the scattered photon to easily escape. </a:t>
            </a:r>
          </a:p>
          <a:p>
            <a:pPr marL="800100" lvl="1" indent="-342900" algn="just">
              <a:buFont typeface="Arial" panose="020B0604020202020204" pitchFamily="34" charset="0"/>
              <a:buChar char="•"/>
            </a:pPr>
            <a:endParaRPr lang="en-US" sz="2400" dirty="0"/>
          </a:p>
          <a:p>
            <a:pPr marL="342900" indent="-342900" algn="just">
              <a:buFont typeface="Arial" panose="020B0604020202020204" pitchFamily="34" charset="0"/>
              <a:buChar char="•"/>
            </a:pPr>
            <a:r>
              <a:rPr lang="en-US" sz="2400" b="1" dirty="0"/>
              <a:t>Bragg crystal polarimeters</a:t>
            </a:r>
          </a:p>
          <a:p>
            <a:pPr marL="800100" lvl="1" indent="-342900" algn="just">
              <a:buFont typeface="Arial" panose="020B0604020202020204" pitchFamily="34" charset="0"/>
              <a:buChar char="•"/>
            </a:pPr>
            <a:r>
              <a:rPr lang="en-US" sz="2400" b="1" dirty="0"/>
              <a:t>Narrow band</a:t>
            </a:r>
          </a:p>
          <a:p>
            <a:pPr marL="800100" lvl="1" indent="-342900" algn="just">
              <a:buFont typeface="Arial" panose="020B0604020202020204" pitchFamily="34" charset="0"/>
              <a:buChar char="•"/>
            </a:pPr>
            <a:r>
              <a:rPr lang="en-US" sz="2400" b="1" dirty="0"/>
              <a:t>Low efficiency</a:t>
            </a:r>
          </a:p>
          <a:p>
            <a:pPr algn="just"/>
            <a:endParaRPr lang="en-US" sz="2000" b="1" dirty="0">
              <a:solidFill>
                <a:schemeClr val="bg1"/>
              </a:solidFill>
            </a:endParaRPr>
          </a:p>
          <a:p>
            <a:pPr algn="just"/>
            <a:endParaRPr lang="en-US" sz="2000" b="1" dirty="0">
              <a:solidFill>
                <a:schemeClr val="bg1"/>
              </a:solidFill>
            </a:endParaRPr>
          </a:p>
        </p:txBody>
      </p:sp>
      <p:sp>
        <p:nvSpPr>
          <p:cNvPr id="5" name="Title 2"/>
          <p:cNvSpPr txBox="1">
            <a:spLocks/>
          </p:cNvSpPr>
          <p:nvPr/>
        </p:nvSpPr>
        <p:spPr>
          <a:xfrm>
            <a:off x="1981200" y="0"/>
            <a:ext cx="7162800" cy="1524000"/>
          </a:xfrm>
          <a:prstGeom prst="rect">
            <a:avLst/>
          </a:prstGeom>
        </p:spPr>
        <p:txBody>
          <a:bodyPr>
            <a:noAutofit/>
          </a:bodyPr>
          <a:lstStyle>
            <a:lvl1pPr algn="r" defTabSz="914400" rtl="0" eaLnBrk="1" latinLnBrk="0" hangingPunct="1">
              <a:spcBef>
                <a:spcPct val="0"/>
              </a:spcBef>
              <a:buNone/>
              <a:defRPr sz="3200" b="1" kern="1200">
                <a:solidFill>
                  <a:schemeClr val="bg1"/>
                </a:solidFill>
                <a:latin typeface="+mj-lt"/>
                <a:ea typeface="+mj-ea"/>
                <a:cs typeface="+mj-cs"/>
              </a:defRPr>
            </a:lvl1pPr>
          </a:lstStyle>
          <a:p>
            <a:pPr algn="ctr"/>
            <a:endParaRPr lang="en-US" sz="2900" dirty="0"/>
          </a:p>
        </p:txBody>
      </p:sp>
      <p:pic>
        <p:nvPicPr>
          <p:cNvPr id="3" name="Picture 2"/>
          <p:cNvPicPr>
            <a:picLocks noChangeAspect="1"/>
          </p:cNvPicPr>
          <p:nvPr/>
        </p:nvPicPr>
        <p:blipFill>
          <a:blip r:embed="rId2"/>
          <a:stretch>
            <a:fillRect/>
          </a:stretch>
        </p:blipFill>
        <p:spPr>
          <a:xfrm>
            <a:off x="5562600" y="1447800"/>
            <a:ext cx="3502476" cy="2743200"/>
          </a:xfrm>
          <a:prstGeom prst="rect">
            <a:avLst/>
          </a:prstGeom>
        </p:spPr>
      </p:pic>
      <p:pic>
        <p:nvPicPr>
          <p:cNvPr id="7" name="Picture 6"/>
          <p:cNvPicPr>
            <a:picLocks noChangeAspect="1"/>
          </p:cNvPicPr>
          <p:nvPr/>
        </p:nvPicPr>
        <p:blipFill>
          <a:blip r:embed="rId3"/>
          <a:stretch>
            <a:fillRect/>
          </a:stretch>
        </p:blipFill>
        <p:spPr>
          <a:xfrm>
            <a:off x="6293946" y="4724400"/>
            <a:ext cx="2011854" cy="1444877"/>
          </a:xfrm>
          <a:prstGeom prst="rect">
            <a:avLst/>
          </a:prstGeom>
        </p:spPr>
      </p:pic>
      <p:sp>
        <p:nvSpPr>
          <p:cNvPr id="8" name="Rectangle 7"/>
          <p:cNvSpPr/>
          <p:nvPr/>
        </p:nvSpPr>
        <p:spPr>
          <a:xfrm>
            <a:off x="1554480" y="177225"/>
            <a:ext cx="7589520" cy="584775"/>
          </a:xfrm>
          <a:prstGeom prst="rect">
            <a:avLst/>
          </a:prstGeom>
        </p:spPr>
        <p:txBody>
          <a:bodyPr wrap="square">
            <a:spAutoFit/>
          </a:bodyPr>
          <a:lstStyle/>
          <a:p>
            <a:pPr algn="ctr"/>
            <a:r>
              <a:rPr lang="en-US" sz="3200" b="1" i="1" cap="small" dirty="0">
                <a:latin typeface="+mj-lt"/>
                <a:cs typeface="Times New Roman" panose="02020603050405020304" pitchFamily="18" charset="0"/>
              </a:rPr>
              <a:t>How does one measure X-ray Polarization?</a:t>
            </a:r>
          </a:p>
        </p:txBody>
      </p:sp>
    </p:spTree>
    <p:extLst>
      <p:ext uri="{BB962C8B-B14F-4D97-AF65-F5344CB8AC3E}">
        <p14:creationId xmlns:p14="http://schemas.microsoft.com/office/powerpoint/2010/main" val="31256714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left)">
                                      <p:cBhvr>
                                        <p:cTn id="10" dur="500"/>
                                        <p:tgtEl>
                                          <p:spTgt spid="4">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left)">
                                      <p:cBhvr>
                                        <p:cTn id="13" dur="500"/>
                                        <p:tgtEl>
                                          <p:spTgt spid="4">
                                            <p:txEl>
                                              <p:pRg st="2" end="2"/>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righ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wipe(left)">
                                      <p:cBhvr>
                                        <p:cTn id="21" dur="500"/>
                                        <p:tgtEl>
                                          <p:spTgt spid="4">
                                            <p:txEl>
                                              <p:pRg st="4" end="4"/>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wipe(left)">
                                      <p:cBhvr>
                                        <p:cTn id="24" dur="500"/>
                                        <p:tgtEl>
                                          <p:spTgt spid="4">
                                            <p:txEl>
                                              <p:pRg st="5" end="5"/>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wipe(left)">
                                      <p:cBhvr>
                                        <p:cTn id="27" dur="500"/>
                                        <p:tgtEl>
                                          <p:spTgt spid="4">
                                            <p:txEl>
                                              <p:pRg st="6" end="6"/>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0" y="990600"/>
            <a:ext cx="9144000" cy="1295400"/>
          </a:xfrm>
        </p:spPr>
        <p:txBody>
          <a:bodyPr/>
          <a:lstStyle/>
          <a:p>
            <a:r>
              <a:rPr lang="en-US" altLang="en-US" dirty="0">
                <a:cs typeface="Arial" panose="020B0604020202020204" pitchFamily="34" charset="0"/>
              </a:rPr>
              <a:t>July 1968 – Lithium-block, “Thomson”- scattering polarimeter flown on an </a:t>
            </a:r>
            <a:r>
              <a:rPr lang="en-US" altLang="en-US" dirty="0" err="1">
                <a:cs typeface="Arial" panose="020B0604020202020204" pitchFamily="34" charset="0"/>
              </a:rPr>
              <a:t>Aerobee</a:t>
            </a:r>
            <a:r>
              <a:rPr lang="en-US" altLang="en-US" dirty="0">
                <a:cs typeface="Arial" panose="020B0604020202020204" pitchFamily="34" charset="0"/>
              </a:rPr>
              <a:t> 150 sounding rocket</a:t>
            </a:r>
          </a:p>
          <a:p>
            <a:pPr lvl="1"/>
            <a:r>
              <a:rPr lang="en-US" altLang="en-US" sz="2000" b="1" dirty="0"/>
              <a:t>Target was the brightest X-ray source </a:t>
            </a:r>
            <a:r>
              <a:rPr lang="en-US" altLang="en-US" sz="2000" b="1" dirty="0" err="1"/>
              <a:t>Sco</a:t>
            </a:r>
            <a:r>
              <a:rPr lang="en-US" altLang="en-US" sz="2000" b="1" dirty="0"/>
              <a:t> X-1</a:t>
            </a:r>
          </a:p>
        </p:txBody>
      </p:sp>
      <p:pic>
        <p:nvPicPr>
          <p:cNvPr id="21508" name="Picture 4" descr="C:\Documents and Settings\weissmc\My Documents\My Pictures\2004-01-15\Scan10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556" y="2177990"/>
            <a:ext cx="6955594" cy="45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sz="quarter" idx="4294967295"/>
          </p:nvPr>
        </p:nvSpPr>
        <p:spPr>
          <a:xfrm>
            <a:off x="7208729" y="6467823"/>
            <a:ext cx="1905000" cy="365125"/>
          </a:xfrm>
          <a:prstGeom prst="rect">
            <a:avLst/>
          </a:prstGeom>
        </p:spPr>
        <p:txBody>
          <a:bodyPr/>
          <a:lstStyle/>
          <a:p>
            <a:pPr>
              <a:defRPr/>
            </a:pPr>
            <a:fld id="{C4945338-FE93-4D46-87BA-749FCAADE535}" type="slidenum">
              <a:rPr lang="en-US" altLang="en-US" smtClean="0">
                <a:solidFill>
                  <a:srgbClr val="FFFFFF"/>
                </a:solidFill>
              </a:rPr>
              <a:pPr>
                <a:defRPr/>
              </a:pPr>
              <a:t>5</a:t>
            </a:fld>
            <a:endParaRPr lang="en-US" altLang="en-US">
              <a:solidFill>
                <a:srgbClr val="FFFFFF"/>
              </a:solidFill>
            </a:endParaRPr>
          </a:p>
        </p:txBody>
      </p:sp>
      <p:sp>
        <p:nvSpPr>
          <p:cNvPr id="3" name="Title 2"/>
          <p:cNvSpPr>
            <a:spLocks noGrp="1"/>
          </p:cNvSpPr>
          <p:nvPr>
            <p:ph type="title"/>
          </p:nvPr>
        </p:nvSpPr>
        <p:spPr>
          <a:xfrm>
            <a:off x="1527700" y="-7961"/>
            <a:ext cx="7586028" cy="998559"/>
          </a:xfrm>
        </p:spPr>
        <p:txBody>
          <a:bodyPr/>
          <a:lstStyle/>
          <a:p>
            <a:r>
              <a:rPr lang="en-US" i="1" dirty="0"/>
              <a:t>In the beginning</a:t>
            </a:r>
          </a:p>
        </p:txBody>
      </p:sp>
    </p:spTree>
    <p:extLst>
      <p:ext uri="{BB962C8B-B14F-4D97-AF65-F5344CB8AC3E}">
        <p14:creationId xmlns:p14="http://schemas.microsoft.com/office/powerpoint/2010/main" val="3853903274"/>
      </p:ext>
    </p:extLst>
  </p:cSld>
  <p:clrMapOvr>
    <a:masterClrMapping/>
  </p:clrMapOvr>
  <p:transition spd="slow">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Documents and Settings\weissmc\My Documents\My Pictures\2004-01-15\Scan100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223" y="1192566"/>
            <a:ext cx="8034499" cy="548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5">
            <a:extLst>
              <a:ext uri="{FF2B5EF4-FFF2-40B4-BE49-F238E27FC236}">
                <a16:creationId xmlns:a16="http://schemas.microsoft.com/office/drawing/2014/main" id="{4F6321A1-6757-F84F-AC5B-8FBED1E79BF1}"/>
              </a:ext>
            </a:extLst>
          </p:cNvPr>
          <p:cNvSpPr txBox="1">
            <a:spLocks/>
          </p:cNvSpPr>
          <p:nvPr/>
        </p:nvSpPr>
        <p:spPr>
          <a:xfrm>
            <a:off x="1559512" y="-16816"/>
            <a:ext cx="7589520" cy="99853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200" b="1" kern="1200">
                <a:solidFill>
                  <a:schemeClr val="bg1"/>
                </a:solidFill>
                <a:latin typeface="+mj-lt"/>
                <a:ea typeface="+mj-ea"/>
                <a:cs typeface="+mj-cs"/>
              </a:defRPr>
            </a:lvl1pPr>
          </a:lstStyle>
          <a:p>
            <a:r>
              <a:rPr lang="en-US" i="1" dirty="0">
                <a:solidFill>
                  <a:schemeClr val="tx1"/>
                </a:solidFill>
              </a:rPr>
              <a:t>Rocket 17.09 (</a:t>
            </a:r>
            <a:r>
              <a:rPr lang="en-US" i="1" dirty="0" err="1">
                <a:solidFill>
                  <a:schemeClr val="tx1"/>
                </a:solidFill>
              </a:rPr>
              <a:t>Aerobee</a:t>
            </a:r>
            <a:r>
              <a:rPr lang="en-US" i="1" dirty="0">
                <a:solidFill>
                  <a:schemeClr val="tx1"/>
                </a:solidFill>
              </a:rPr>
              <a:t> 350) 1971</a:t>
            </a:r>
          </a:p>
        </p:txBody>
      </p:sp>
    </p:spTree>
    <p:extLst>
      <p:ext uri="{BB962C8B-B14F-4D97-AF65-F5344CB8AC3E}">
        <p14:creationId xmlns:p14="http://schemas.microsoft.com/office/powerpoint/2010/main" val="3316075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172301" y="1112029"/>
            <a:ext cx="4743099" cy="5669771"/>
          </a:xfrm>
          <a:prstGeom prst="rect">
            <a:avLst/>
          </a:prstGeom>
        </p:spPr>
      </p:pic>
      <p:sp>
        <p:nvSpPr>
          <p:cNvPr id="5" name="TextBox 4"/>
          <p:cNvSpPr txBox="1"/>
          <p:nvPr/>
        </p:nvSpPr>
        <p:spPr>
          <a:xfrm>
            <a:off x="304800" y="1828800"/>
            <a:ext cx="3124200" cy="1477328"/>
          </a:xfrm>
          <a:prstGeom prst="rect">
            <a:avLst/>
          </a:prstGeom>
          <a:noFill/>
        </p:spPr>
        <p:txBody>
          <a:bodyPr wrap="square" rtlCol="0">
            <a:spAutoFit/>
          </a:bodyPr>
          <a:lstStyle/>
          <a:p>
            <a:pPr marL="285750" indent="-285750">
              <a:buFont typeface="Arial" panose="020B0604020202020204" pitchFamily="34" charset="0"/>
              <a:buChar char="•"/>
            </a:pPr>
            <a:r>
              <a:rPr lang="en-US" sz="2400" b="1" dirty="0"/>
              <a:t>Crab detection!</a:t>
            </a:r>
          </a:p>
          <a:p>
            <a:pPr marL="742950" lvl="1" indent="-285750">
              <a:buFont typeface="Arial" panose="020B0604020202020204" pitchFamily="34" charset="0"/>
              <a:buChar char="•"/>
            </a:pPr>
            <a:r>
              <a:rPr lang="el-GR" sz="2400" b="1" dirty="0"/>
              <a:t>P = 15% ± 5%</a:t>
            </a:r>
          </a:p>
          <a:p>
            <a:pPr marL="742950" lvl="1" indent="-285750">
              <a:buFont typeface="Arial" panose="020B0604020202020204" pitchFamily="34" charset="0"/>
              <a:buChar char="•"/>
            </a:pPr>
            <a:r>
              <a:rPr lang="el-GR" sz="2400" b="1" dirty="0"/>
              <a:t>φ = 156</a:t>
            </a:r>
            <a:r>
              <a:rPr lang="el-GR" sz="2400" b="1" dirty="0">
                <a:sym typeface="Symbol" panose="05050102010706020507" pitchFamily="18" charset="2"/>
              </a:rPr>
              <a:t></a:t>
            </a:r>
            <a:r>
              <a:rPr lang="el-GR" sz="2400" b="1" dirty="0"/>
              <a:t> ± 10</a:t>
            </a:r>
            <a:r>
              <a:rPr lang="el-GR" sz="2400" dirty="0"/>
              <a:t>°</a:t>
            </a:r>
            <a:endParaRPr lang="en-US" sz="2400" dirty="0"/>
          </a:p>
          <a:p>
            <a:endParaRPr lang="en-US" dirty="0"/>
          </a:p>
        </p:txBody>
      </p:sp>
      <p:sp>
        <p:nvSpPr>
          <p:cNvPr id="6" name="Title 5">
            <a:extLst>
              <a:ext uri="{FF2B5EF4-FFF2-40B4-BE49-F238E27FC236}">
                <a16:creationId xmlns:a16="http://schemas.microsoft.com/office/drawing/2014/main" id="{4F6321A1-6757-F84F-AC5B-8FBED1E79BF1}"/>
              </a:ext>
            </a:extLst>
          </p:cNvPr>
          <p:cNvSpPr txBox="1">
            <a:spLocks/>
          </p:cNvSpPr>
          <p:nvPr/>
        </p:nvSpPr>
        <p:spPr>
          <a:xfrm>
            <a:off x="1559512" y="-16816"/>
            <a:ext cx="7589520" cy="99853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200" b="1" kern="1200">
                <a:solidFill>
                  <a:schemeClr val="bg1"/>
                </a:solidFill>
                <a:latin typeface="+mj-lt"/>
                <a:ea typeface="+mj-ea"/>
                <a:cs typeface="+mj-cs"/>
              </a:defRPr>
            </a:lvl1pPr>
          </a:lstStyle>
          <a:p>
            <a:r>
              <a:rPr lang="en-US" i="1" dirty="0">
                <a:solidFill>
                  <a:schemeClr val="tx1"/>
                </a:solidFill>
              </a:rPr>
              <a:t>Rocket 17.09</a:t>
            </a:r>
          </a:p>
        </p:txBody>
      </p:sp>
      <p:sp>
        <p:nvSpPr>
          <p:cNvPr id="2" name="TextBox 1"/>
          <p:cNvSpPr txBox="1"/>
          <p:nvPr/>
        </p:nvSpPr>
        <p:spPr>
          <a:xfrm>
            <a:off x="424542" y="4191000"/>
            <a:ext cx="3004457" cy="1077218"/>
          </a:xfrm>
          <a:prstGeom prst="rect">
            <a:avLst/>
          </a:prstGeom>
          <a:noFill/>
        </p:spPr>
        <p:txBody>
          <a:bodyPr wrap="square" rtlCol="0">
            <a:spAutoFit/>
          </a:bodyPr>
          <a:lstStyle/>
          <a:p>
            <a:pPr algn="ctr"/>
            <a:r>
              <a:rPr lang="en-US" sz="3200" b="1" dirty="0"/>
              <a:t>Yes, I am the handsome one</a:t>
            </a:r>
          </a:p>
        </p:txBody>
      </p:sp>
    </p:spTree>
    <p:extLst>
      <p:ext uri="{BB962C8B-B14F-4D97-AF65-F5344CB8AC3E}">
        <p14:creationId xmlns:p14="http://schemas.microsoft.com/office/powerpoint/2010/main" val="258586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352A3-51CB-4FB5-94E4-0C2F3EB6D021}"/>
              </a:ext>
            </a:extLst>
          </p:cNvPr>
          <p:cNvSpPr>
            <a:spLocks noGrp="1"/>
          </p:cNvSpPr>
          <p:nvPr>
            <p:ph type="title"/>
          </p:nvPr>
        </p:nvSpPr>
        <p:spPr>
          <a:xfrm>
            <a:off x="1554480" y="0"/>
            <a:ext cx="7589520" cy="996696"/>
          </a:xfrm>
        </p:spPr>
        <p:txBody>
          <a:bodyPr>
            <a:noAutofit/>
          </a:bodyPr>
          <a:lstStyle/>
          <a:p>
            <a:r>
              <a:rPr lang="en-US" i="1" dirty="0">
                <a:solidFill>
                  <a:schemeClr val="tx1"/>
                </a:solidFill>
              </a:rPr>
              <a:t>The Stellar X-ray Polarimeter (SXRP)</a:t>
            </a:r>
          </a:p>
        </p:txBody>
      </p:sp>
      <p:sp>
        <p:nvSpPr>
          <p:cNvPr id="3" name="Rectangle 2"/>
          <p:cNvSpPr/>
          <p:nvPr/>
        </p:nvSpPr>
        <p:spPr>
          <a:xfrm>
            <a:off x="0" y="990600"/>
            <a:ext cx="9144000" cy="830997"/>
          </a:xfrm>
          <a:prstGeom prst="rect">
            <a:avLst/>
          </a:prstGeom>
        </p:spPr>
        <p:txBody>
          <a:bodyPr wrap="square">
            <a:spAutoFit/>
          </a:bodyPr>
          <a:lstStyle/>
          <a:p>
            <a:pPr marL="257168" lvl="0" indent="-257168" eaLnBrk="0" fontAlgn="base" hangingPunct="0">
              <a:spcBef>
                <a:spcPct val="0"/>
              </a:spcBef>
              <a:spcAft>
                <a:spcPct val="0"/>
              </a:spcAft>
              <a:buFont typeface="Arial" panose="020B0604020202020204" pitchFamily="34" charset="0"/>
              <a:buChar char="•"/>
              <a:defRPr/>
            </a:pPr>
            <a:r>
              <a:rPr lang="en-US" sz="2400" b="1" dirty="0">
                <a:solidFill>
                  <a:prstClr val="black"/>
                </a:solidFill>
                <a:ea typeface="MS PGothic" panose="020B0600070205080204" pitchFamily="34" charset="-128"/>
              </a:rPr>
              <a:t>Planned to fly on the Russian Spectrum-X Gamma Mission in the early 1990s --- but was never launched</a:t>
            </a:r>
          </a:p>
        </p:txBody>
      </p:sp>
      <p:grpSp>
        <p:nvGrpSpPr>
          <p:cNvPr id="6" name="Group 5"/>
          <p:cNvGrpSpPr/>
          <p:nvPr/>
        </p:nvGrpSpPr>
        <p:grpSpPr>
          <a:xfrm>
            <a:off x="157604" y="1905000"/>
            <a:ext cx="8708087" cy="4572000"/>
            <a:chOff x="157604" y="1393778"/>
            <a:chExt cx="8708087" cy="4572000"/>
          </a:xfrm>
        </p:grpSpPr>
        <p:pic>
          <p:nvPicPr>
            <p:cNvPr id="7"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0921" y="1393778"/>
              <a:ext cx="3434770" cy="45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7604" y="1575789"/>
              <a:ext cx="5088253" cy="42976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2989018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939F8D-8DF3-C041-9B21-560F03D5F117}"/>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6200000">
            <a:off x="2374410" y="-216390"/>
            <a:ext cx="4395179" cy="7772400"/>
          </a:xfrm>
          <a:prstGeom prst="rect">
            <a:avLst/>
          </a:prstGeom>
        </p:spPr>
      </p:pic>
      <p:sp>
        <p:nvSpPr>
          <p:cNvPr id="3" name="Rectangle 2"/>
          <p:cNvSpPr/>
          <p:nvPr/>
        </p:nvSpPr>
        <p:spPr>
          <a:xfrm>
            <a:off x="1554480" y="177225"/>
            <a:ext cx="7589520" cy="584775"/>
          </a:xfrm>
          <a:prstGeom prst="rect">
            <a:avLst/>
          </a:prstGeom>
        </p:spPr>
        <p:txBody>
          <a:bodyPr wrap="square">
            <a:spAutoFit/>
          </a:bodyPr>
          <a:lstStyle/>
          <a:p>
            <a:pPr algn="ctr"/>
            <a:r>
              <a:rPr lang="en-US" sz="3200" b="1" i="1" cap="small" dirty="0">
                <a:latin typeface="+mj-lt"/>
                <a:cs typeface="Times New Roman" panose="02020603050405020304" pitchFamily="18" charset="0"/>
              </a:rPr>
              <a:t>IXPE Deployed</a:t>
            </a:r>
          </a:p>
        </p:txBody>
      </p:sp>
      <p:sp>
        <p:nvSpPr>
          <p:cNvPr id="6" name="TextBox 5"/>
          <p:cNvSpPr txBox="1"/>
          <p:nvPr/>
        </p:nvSpPr>
        <p:spPr>
          <a:xfrm>
            <a:off x="1632010" y="5966532"/>
            <a:ext cx="5867400" cy="646331"/>
          </a:xfrm>
          <a:prstGeom prst="rect">
            <a:avLst/>
          </a:prstGeom>
          <a:noFill/>
        </p:spPr>
        <p:txBody>
          <a:bodyPr wrap="square" rtlCol="0">
            <a:spAutoFit/>
          </a:bodyPr>
          <a:lstStyle/>
          <a:p>
            <a:pPr algn="ctr"/>
            <a:r>
              <a:rPr lang="en-US" dirty="0"/>
              <a:t>5.2 m total length</a:t>
            </a:r>
          </a:p>
          <a:p>
            <a:pPr algn="ctr"/>
            <a:r>
              <a:rPr lang="en-US" dirty="0"/>
              <a:t>4.0 m focal length</a:t>
            </a:r>
          </a:p>
        </p:txBody>
      </p:sp>
      <p:sp>
        <p:nvSpPr>
          <p:cNvPr id="7" name="TextBox 6"/>
          <p:cNvSpPr txBox="1"/>
          <p:nvPr/>
        </p:nvSpPr>
        <p:spPr>
          <a:xfrm>
            <a:off x="762000" y="5385780"/>
            <a:ext cx="2133600" cy="369332"/>
          </a:xfrm>
          <a:prstGeom prst="rect">
            <a:avLst/>
          </a:prstGeom>
          <a:noFill/>
        </p:spPr>
        <p:txBody>
          <a:bodyPr wrap="square" rtlCol="0">
            <a:spAutoFit/>
          </a:bodyPr>
          <a:lstStyle/>
          <a:p>
            <a:pPr algn="ctr"/>
            <a:r>
              <a:rPr lang="en-US" dirty="0"/>
              <a:t>Forward Star Tracker</a:t>
            </a:r>
          </a:p>
        </p:txBody>
      </p:sp>
      <p:sp>
        <p:nvSpPr>
          <p:cNvPr id="11" name="TextBox 10"/>
          <p:cNvSpPr txBox="1"/>
          <p:nvPr/>
        </p:nvSpPr>
        <p:spPr>
          <a:xfrm>
            <a:off x="4343399" y="2782669"/>
            <a:ext cx="875563" cy="646331"/>
          </a:xfrm>
          <a:prstGeom prst="rect">
            <a:avLst/>
          </a:prstGeom>
          <a:noFill/>
        </p:spPr>
        <p:txBody>
          <a:bodyPr wrap="square" rtlCol="0">
            <a:spAutoFit/>
          </a:bodyPr>
          <a:lstStyle/>
          <a:p>
            <a:pPr algn="ctr"/>
            <a:r>
              <a:rPr lang="en-US" dirty="0"/>
              <a:t>DU</a:t>
            </a:r>
            <a:br>
              <a:rPr lang="en-US" dirty="0"/>
            </a:br>
            <a:r>
              <a:rPr lang="en-US" dirty="0"/>
              <a:t>(1 of 3)</a:t>
            </a:r>
          </a:p>
        </p:txBody>
      </p:sp>
      <p:cxnSp>
        <p:nvCxnSpPr>
          <p:cNvPr id="13" name="Straight Arrow Connector 12"/>
          <p:cNvCxnSpPr>
            <a:cxnSpLocks/>
          </p:cNvCxnSpPr>
          <p:nvPr/>
        </p:nvCxnSpPr>
        <p:spPr>
          <a:xfrm>
            <a:off x="5231167" y="3124201"/>
            <a:ext cx="1456549" cy="381642"/>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751949" y="2782669"/>
            <a:ext cx="875563" cy="646331"/>
          </a:xfrm>
          <a:prstGeom prst="rect">
            <a:avLst/>
          </a:prstGeom>
          <a:noFill/>
        </p:spPr>
        <p:txBody>
          <a:bodyPr wrap="square" rtlCol="0">
            <a:spAutoFit/>
          </a:bodyPr>
          <a:lstStyle/>
          <a:p>
            <a:pPr algn="ctr"/>
            <a:r>
              <a:rPr lang="en-US" dirty="0"/>
              <a:t>MMA</a:t>
            </a:r>
            <a:br>
              <a:rPr lang="en-US" dirty="0"/>
            </a:br>
            <a:r>
              <a:rPr lang="en-US" dirty="0"/>
              <a:t>(1 of 3)</a:t>
            </a:r>
          </a:p>
        </p:txBody>
      </p:sp>
      <p:cxnSp>
        <p:nvCxnSpPr>
          <p:cNvPr id="16" name="Straight Arrow Connector 15"/>
          <p:cNvCxnSpPr>
            <a:cxnSpLocks/>
            <a:stCxn id="14" idx="1"/>
          </p:cNvCxnSpPr>
          <p:nvPr/>
        </p:nvCxnSpPr>
        <p:spPr>
          <a:xfrm flipH="1">
            <a:off x="1295400" y="3105835"/>
            <a:ext cx="1456549" cy="40000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a:stCxn id="7" idx="0"/>
          </p:cNvCxnSpPr>
          <p:nvPr/>
        </p:nvCxnSpPr>
        <p:spPr>
          <a:xfrm flipH="1" flipV="1">
            <a:off x="1219200" y="4038600"/>
            <a:ext cx="609600" cy="134718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32947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EEDE65BFCA1244BA4D2CCA8EF2732E" ma:contentTypeVersion="0" ma:contentTypeDescription="Create a new document." ma:contentTypeScope="" ma:versionID="3a7523b44a0024f8904e280696a059c5">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FE0FB15-0CBE-4D5B-BFB1-3C722B7DEE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54ED3BDB-01E0-43ED-89C4-7629F9B469BD}">
  <ds:schemaRefs>
    <ds:schemaRef ds:uri="http://schemas.microsoft.com/sharepoint/v3/contenttype/forms"/>
  </ds:schemaRefs>
</ds:datastoreItem>
</file>

<file path=customXml/itemProps3.xml><?xml version="1.0" encoding="utf-8"?>
<ds:datastoreItem xmlns:ds="http://schemas.openxmlformats.org/officeDocument/2006/customXml" ds:itemID="{F5ED7917-9A9C-4188-B3AD-E3749F4236EB}">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purl.org/dc/dcmitype/"/>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8744</TotalTime>
  <Words>1659</Words>
  <Application>Microsoft Office PowerPoint</Application>
  <PresentationFormat>On-screen Show (4:3)</PresentationFormat>
  <Paragraphs>243</Paragraphs>
  <Slides>31</Slides>
  <Notes>11</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Arial Narrow</vt:lpstr>
      <vt:lpstr>Book Antiqua</vt:lpstr>
      <vt:lpstr>Calibri</vt:lpstr>
      <vt:lpstr>Cambria Math</vt:lpstr>
      <vt:lpstr>Times</vt:lpstr>
      <vt:lpstr>Wingdings</vt:lpstr>
      <vt:lpstr>Office Theme</vt:lpstr>
      <vt:lpstr>The Imaging X-ray Polarimetry Explorer </vt:lpstr>
      <vt:lpstr>Brief Outline</vt:lpstr>
      <vt:lpstr>PowerPoint Presentation</vt:lpstr>
      <vt:lpstr>PowerPoint Presentation</vt:lpstr>
      <vt:lpstr>In the beginning</vt:lpstr>
      <vt:lpstr>PowerPoint Presentation</vt:lpstr>
      <vt:lpstr>PowerPoint Presentation</vt:lpstr>
      <vt:lpstr>The Stellar X-ray Polarimeter (SXRP)</vt:lpstr>
      <vt:lpstr>PowerPoint Presentation</vt:lpstr>
      <vt:lpstr>The IXPE Team</vt:lpstr>
      <vt:lpstr>Mission Description</vt:lpstr>
      <vt:lpstr>Shield and Collimator Suppress Background</vt:lpstr>
      <vt:lpstr>Mirror Production Process</vt:lpstr>
      <vt:lpstr>The Optics</vt:lpstr>
      <vt:lpstr>Stray Light Test Facility</vt:lpstr>
      <vt:lpstr>Angular Resolution</vt:lpstr>
      <vt:lpstr>Imaging polarimetry</vt:lpstr>
      <vt:lpstr>PowerPoint Presentation</vt:lpstr>
      <vt:lpstr>Detection Principle</vt:lpstr>
      <vt:lpstr>The Polarization-Sensitive Detectors</vt:lpstr>
      <vt:lpstr>Detector Properties   </vt:lpstr>
      <vt:lpstr>The Detectors </vt:lpstr>
      <vt:lpstr>PowerPoint Presentation</vt:lpstr>
      <vt:lpstr>Analysis Based upon Neural Networks</vt:lpstr>
      <vt:lpstr>The Minimum Detectable Polarization (MDP)</vt:lpstr>
      <vt:lpstr>Radio Pulsars </vt:lpstr>
      <vt:lpstr>Microquasars</vt:lpstr>
      <vt:lpstr>Active Galaxies: CEN A</vt:lpstr>
      <vt:lpstr>Supernova Remnants </vt:lpstr>
      <vt:lpstr>            Was SGR A* recently 106 × more active? </vt:lpstr>
      <vt:lpstr>Test QED</vt:lpstr>
    </vt:vector>
  </TitlesOfParts>
  <Manager/>
  <Company>NASA IXPE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Bess Annerton</dc:creator>
  <cp:keywords/>
  <dc:description/>
  <cp:lastModifiedBy>Weisskopf, Martin C. (MSFC-ST12)</cp:lastModifiedBy>
  <cp:revision>524</cp:revision>
  <cp:lastPrinted>2019-10-22T16:49:56Z</cp:lastPrinted>
  <dcterms:created xsi:type="dcterms:W3CDTF">2016-08-25T14:50:14Z</dcterms:created>
  <dcterms:modified xsi:type="dcterms:W3CDTF">2020-11-04T00:17:50Z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0x01010049EEDE65BFCA1244BA4D2CCA8EF2732E</vt:lpwstr>
  </property>
</Properties>
</file>