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5"/>
  </p:notesMasterIdLst>
  <p:sldIdLst>
    <p:sldId id="292" r:id="rId2"/>
    <p:sldId id="296" r:id="rId3"/>
    <p:sldId id="309" r:id="rId4"/>
    <p:sldId id="317" r:id="rId5"/>
    <p:sldId id="318" r:id="rId6"/>
    <p:sldId id="340" r:id="rId7"/>
    <p:sldId id="359" r:id="rId8"/>
    <p:sldId id="358" r:id="rId9"/>
    <p:sldId id="356" r:id="rId10"/>
    <p:sldId id="360" r:id="rId11"/>
    <p:sldId id="361" r:id="rId12"/>
    <p:sldId id="363" r:id="rId13"/>
    <p:sldId id="362" r:id="rId14"/>
    <p:sldId id="364" r:id="rId15"/>
    <p:sldId id="366" r:id="rId16"/>
    <p:sldId id="367" r:id="rId17"/>
    <p:sldId id="368" r:id="rId18"/>
    <p:sldId id="365" r:id="rId19"/>
    <p:sldId id="369" r:id="rId20"/>
    <p:sldId id="357" r:id="rId21"/>
    <p:sldId id="372" r:id="rId22"/>
    <p:sldId id="373" r:id="rId23"/>
    <p:sldId id="371" r:id="rId24"/>
    <p:sldId id="374" r:id="rId25"/>
    <p:sldId id="293" r:id="rId26"/>
    <p:sldId id="377" r:id="rId27"/>
    <p:sldId id="376" r:id="rId28"/>
    <p:sldId id="378" r:id="rId29"/>
    <p:sldId id="375" r:id="rId30"/>
    <p:sldId id="326" r:id="rId31"/>
    <p:sldId id="263" r:id="rId32"/>
    <p:sldId id="262" r:id="rId33"/>
    <p:sldId id="264" r:id="rId34"/>
    <p:sldId id="331" r:id="rId35"/>
    <p:sldId id="382" r:id="rId36"/>
    <p:sldId id="383" r:id="rId37"/>
    <p:sldId id="381" r:id="rId38"/>
    <p:sldId id="327" r:id="rId39"/>
    <p:sldId id="333" r:id="rId40"/>
    <p:sldId id="330" r:id="rId41"/>
    <p:sldId id="258" r:id="rId42"/>
    <p:sldId id="266" r:id="rId43"/>
    <p:sldId id="325" r:id="rId44"/>
    <p:sldId id="334" r:id="rId45"/>
    <p:sldId id="338" r:id="rId46"/>
    <p:sldId id="384" r:id="rId47"/>
    <p:sldId id="385" r:id="rId48"/>
    <p:sldId id="322" r:id="rId49"/>
    <p:sldId id="321" r:id="rId50"/>
    <p:sldId id="339" r:id="rId51"/>
    <p:sldId id="335" r:id="rId52"/>
    <p:sldId id="336" r:id="rId53"/>
    <p:sldId id="337" r:id="rId54"/>
    <p:sldId id="307" r:id="rId55"/>
    <p:sldId id="391" r:id="rId56"/>
    <p:sldId id="300" r:id="rId57"/>
    <p:sldId id="304" r:id="rId58"/>
    <p:sldId id="305" r:id="rId59"/>
    <p:sldId id="306" r:id="rId60"/>
    <p:sldId id="398" r:id="rId61"/>
    <p:sldId id="399" r:id="rId62"/>
    <p:sldId id="397" r:id="rId63"/>
    <p:sldId id="400" r:id="rId64"/>
    <p:sldId id="392" r:id="rId65"/>
    <p:sldId id="394" r:id="rId66"/>
    <p:sldId id="396" r:id="rId67"/>
    <p:sldId id="395" r:id="rId68"/>
    <p:sldId id="341" r:id="rId69"/>
    <p:sldId id="401" r:id="rId70"/>
    <p:sldId id="316" r:id="rId71"/>
    <p:sldId id="403" r:id="rId72"/>
    <p:sldId id="404" r:id="rId73"/>
    <p:sldId id="406" r:id="rId74"/>
    <p:sldId id="407" r:id="rId75"/>
    <p:sldId id="408" r:id="rId76"/>
    <p:sldId id="409" r:id="rId77"/>
    <p:sldId id="410" r:id="rId78"/>
    <p:sldId id="301" r:id="rId79"/>
    <p:sldId id="405" r:id="rId80"/>
    <p:sldId id="269" r:id="rId81"/>
    <p:sldId id="342" r:id="rId82"/>
    <p:sldId id="323" r:id="rId83"/>
    <p:sldId id="324" r:id="rId84"/>
    <p:sldId id="346" r:id="rId85"/>
    <p:sldId id="347" r:id="rId86"/>
    <p:sldId id="348" r:id="rId87"/>
    <p:sldId id="379" r:id="rId88"/>
    <p:sldId id="380" r:id="rId89"/>
    <p:sldId id="386" r:id="rId90"/>
    <p:sldId id="387" r:id="rId91"/>
    <p:sldId id="388" r:id="rId92"/>
    <p:sldId id="389" r:id="rId93"/>
    <p:sldId id="390" r:id="rId9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00"/>
    <a:srgbClr val="1243FF"/>
    <a:srgbClr val="4FBF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17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notesMaster" Target="notesMasters/notesMaster1.xml"/><Relationship Id="rId96" Type="http://schemas.openxmlformats.org/officeDocument/2006/relationships/printerSettings" Target="printerSettings/printerSettings1.bin"/><Relationship Id="rId97" Type="http://schemas.openxmlformats.org/officeDocument/2006/relationships/presProps" Target="presProps.xml"/><Relationship Id="rId98" Type="http://schemas.openxmlformats.org/officeDocument/2006/relationships/viewProps" Target="viewProps.xml"/><Relationship Id="rId9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tableStyles" Target="tableStyles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9200"/>
              </a:solidFill>
            </c:spPr>
          </c:dPt>
          <c:dPt>
            <c:idx val="2"/>
            <c:bubble3D val="0"/>
            <c:spPr>
              <a:solidFill>
                <a:srgbClr val="1243FF"/>
              </a:solidFill>
            </c:spPr>
          </c:dPt>
          <c:dPt>
            <c:idx val="3"/>
            <c:bubble3D val="0"/>
            <c:spPr>
              <a:solidFill>
                <a:srgbClr val="FF6600"/>
              </a:solidFill>
            </c:spPr>
          </c:dPt>
          <c:cat>
            <c:strRef>
              <c:f>Sheet1!$A$2:$A$5</c:f>
              <c:strCache>
                <c:ptCount val="4"/>
                <c:pt idx="0">
                  <c:v>GRBs</c:v>
                </c:pt>
                <c:pt idx="1">
                  <c:v>Other</c:v>
                </c:pt>
                <c:pt idx="2">
                  <c:v>SAA</c:v>
                </c:pt>
                <c:pt idx="3">
                  <c:v>Cal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15.0</c:v>
                </c:pt>
                <c:pt idx="1">
                  <c:v>64.0</c:v>
                </c:pt>
                <c:pt idx="2">
                  <c:v>18.0</c:v>
                </c:pt>
                <c:pt idx="3">
                  <c:v>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9200"/>
              </a:solidFill>
            </c:spPr>
          </c:dPt>
          <c:dPt>
            <c:idx val="2"/>
            <c:bubble3D val="0"/>
            <c:spPr>
              <a:solidFill>
                <a:srgbClr val="1243FF"/>
              </a:solidFill>
            </c:spPr>
          </c:dPt>
          <c:dPt>
            <c:idx val="3"/>
            <c:bubble3D val="0"/>
            <c:spPr>
              <a:solidFill>
                <a:srgbClr val="FF6600"/>
              </a:solidFill>
            </c:spPr>
          </c:dPt>
          <c:cat>
            <c:strRef>
              <c:f>Sheet1!$A$2:$A$5</c:f>
              <c:strCache>
                <c:ptCount val="4"/>
                <c:pt idx="0">
                  <c:v>GRBs</c:v>
                </c:pt>
                <c:pt idx="1">
                  <c:v>Other</c:v>
                </c:pt>
                <c:pt idx="2">
                  <c:v>SAA</c:v>
                </c:pt>
                <c:pt idx="3">
                  <c:v>Cal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46.0</c:v>
                </c:pt>
                <c:pt idx="1">
                  <c:v>19.0</c:v>
                </c:pt>
                <c:pt idx="2">
                  <c:v>18.0</c:v>
                </c:pt>
                <c:pt idx="3">
                  <c:v>17.0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9200"/>
              </a:solidFill>
            </c:spPr>
          </c:dPt>
          <c:dPt>
            <c:idx val="2"/>
            <c:bubble3D val="0"/>
            <c:spPr>
              <a:solidFill>
                <a:srgbClr val="1243FF"/>
              </a:solidFill>
            </c:spPr>
          </c:dPt>
          <c:dPt>
            <c:idx val="3"/>
            <c:bubble3D val="0"/>
            <c:spPr>
              <a:solidFill>
                <a:srgbClr val="FF6600"/>
              </a:solidFill>
            </c:spPr>
          </c:dPt>
          <c:cat>
            <c:strRef>
              <c:f>Sheet1!$A$2:$A$5</c:f>
              <c:strCache>
                <c:ptCount val="4"/>
                <c:pt idx="0">
                  <c:v>GRBs</c:v>
                </c:pt>
                <c:pt idx="1">
                  <c:v>Other</c:v>
                </c:pt>
                <c:pt idx="2">
                  <c:v>SAA</c:v>
                </c:pt>
                <c:pt idx="3">
                  <c:v>Cal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15.0</c:v>
                </c:pt>
                <c:pt idx="1">
                  <c:v>64.0</c:v>
                </c:pt>
                <c:pt idx="2">
                  <c:v>18.0</c:v>
                </c:pt>
                <c:pt idx="3">
                  <c:v>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9200"/>
              </a:solidFill>
            </c:spPr>
          </c:dPt>
          <c:dPt>
            <c:idx val="2"/>
            <c:bubble3D val="0"/>
            <c:spPr>
              <a:solidFill>
                <a:srgbClr val="1243FF"/>
              </a:solidFill>
            </c:spPr>
          </c:dPt>
          <c:dPt>
            <c:idx val="3"/>
            <c:bubble3D val="0"/>
            <c:spPr>
              <a:solidFill>
                <a:srgbClr val="FF6600"/>
              </a:solidFill>
            </c:spPr>
          </c:dPt>
          <c:cat>
            <c:strRef>
              <c:f>Sheet1!$A$2:$A$5</c:f>
              <c:strCache>
                <c:ptCount val="4"/>
                <c:pt idx="0">
                  <c:v>GRBs</c:v>
                </c:pt>
                <c:pt idx="1">
                  <c:v>Other</c:v>
                </c:pt>
                <c:pt idx="2">
                  <c:v>SAA</c:v>
                </c:pt>
                <c:pt idx="3">
                  <c:v>Cal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46.0</c:v>
                </c:pt>
                <c:pt idx="1">
                  <c:v>19.0</c:v>
                </c:pt>
                <c:pt idx="2">
                  <c:v>18.0</c:v>
                </c:pt>
                <c:pt idx="3">
                  <c:v>17.0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B42B2-C65B-0049-87B1-85482109C571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296EF-CC55-FE4B-9D36-215D7E2536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1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243B5-5E4D-ED47-BBA7-254A3F5695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89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 min</a:t>
            </a:r>
          </a:p>
          <a:p>
            <a:r>
              <a:rPr lang="en-US" dirty="0" smtClean="0"/>
              <a:t>Tot:</a:t>
            </a:r>
            <a:r>
              <a:rPr lang="en-US" baseline="0" dirty="0" smtClean="0"/>
              <a:t> 7:30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E4747-6355-684D-9781-68260C3EE55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34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E4747-6355-684D-9781-68260C3EE55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34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E4747-6355-684D-9781-68260C3EE55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346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E4747-6355-684D-9781-68260C3EE55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34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E4747-6355-684D-9781-68260C3EE55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346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E4747-6355-684D-9781-68260C3EE55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311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maskwtcorrs.c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compute mask weight normalization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The mask weighting technique (i.e. mask-detector cross correlation)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produces an image with units of "counts" but with a more or less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arbitrary intensity scale.  This routine computes the normalization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based on the mask-detector geometry, and assuming the distribution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of illumination fractions is known.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double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srcpos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[3] - source position in BAT_X/Y/Z (cm)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batmaskplane_struct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*mask - mask orientation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batdetplane_struct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detplane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detector plane orientation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RETURNS: mask weight technique normalization.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Users are meant to take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)/(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arrive at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the true sky counts, where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weighted sum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measured from the detector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296EF-CC55-FE4B-9D36-215D7E25360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72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maskwtcorrs.c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compute mask weight normalization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The mask weighting technique (i.e. mask-detector cross correlation)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produces an image with units of "counts" but with a more or less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arbitrary intensity scale.  This routine computes the normalization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based on the mask-detector geometry, and assuming the distribution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of illumination fractions is known.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double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srcpos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[3] - source position in BAT_X/Y/Z (cm)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batmaskplane_struct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*mask - mask orientation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batdetplane_struct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detplane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detector plane orientation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RETURNS: mask weight technique normalization.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Users are meant to take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)/(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arrive at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the true sky counts, where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weighted sum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measured from the detector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296EF-CC55-FE4B-9D36-215D7E25360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721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maskwtcorrs.c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compute mask weight normalization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The mask weighting technique (i.e. mask-detector cross correlation)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produces an image with units of "counts" but with a more or less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arbitrary intensity scale.  This routine computes the normalization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based on the mask-detector geometry, and assuming the distribution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of illumination fractions is known.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double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srcpos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[3] - source position in BAT_X/Y/Z (cm)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batmaskplane_struct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*mask - mask orientation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batdetplane_struct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detplane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detector plane orientation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RETURNS: mask weight technique normalization.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Users are meant to take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)/(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arrive at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the true sky counts, where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weighted sum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measured from the detector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296EF-CC55-FE4B-9D36-215D7E25360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721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maskwtcorrs.c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compute mask weight normalization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The mask weighting technique (i.e. mask-detector cross correlation)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produces an image with units of "counts" but with a more or less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arbitrary intensity scale.  This routine computes the normalization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based on the mask-detector geometry, and assuming the distribution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of illumination fractions is known.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double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srcpos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[3] - source position in BAT_X/Y/Z (cm)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batmaskplane_struct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*mask - mask orientation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batdetplane_struct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detplane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detector plane orientation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RETURNS: mask weight technique normalization.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Users are meant to take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)/(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arrive at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the true sky counts, where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weighted sum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measured from the detector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296EF-CC55-FE4B-9D36-215D7E25360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72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243B5-5E4D-ED47-BBA7-254A3F5695E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9268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maskwtcorrs.c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compute mask weight normalization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The mask weighting technique (i.e. mask-detector cross correlation)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produces an image with units of "counts" but with a more or less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arbitrary intensity scale.  This routine computes the normalization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based on the mask-detector geometry, and assuming the distribution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of illumination fractions is known.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double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srcpos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[3] - source position in BAT_X/Y/Z (cm)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batmaskplane_struct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*mask - mask orientation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batdetplane_struct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detplane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detector plane orientation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RETURNS: mask weight technique normalization.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Users are meant to take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)/(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arrive at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the true sky counts, where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weighted sum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measured from the detector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296EF-CC55-FE4B-9D36-215D7E25360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721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maskwtcorrs.c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compute mask weight normalization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The mask weighting technique (i.e. mask-detector cross correlation)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produces an image with units of "counts" but with a more or less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arbitrary intensity scale.  This routine computes the normalization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based on the mask-detector geometry, and assuming the distribution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of illumination fractions is known.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double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srcpos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[3] - source position in BAT_X/Y/Z (cm)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batmaskplane_struct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*mask - mask orientation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batdetplane_struct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detplane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detector plane orientation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RETURNS: mask weight technique normalization.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Users are meant to take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)/(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arrive at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the true sky counts, where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weighted sum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measured from the detector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296EF-CC55-FE4B-9D36-215D7E25360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721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maskwtcorrs.c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compute mask weight normalization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The mask weighting technique (i.e. mask-detector cross correlation)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produces an image with units of "counts" but with a more or less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arbitrary intensity scale.  This routine computes the normalization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based on the mask-detector geometry, and assuming the distribution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of illumination fractions is known.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double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srcpos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[3] - source position in BAT_X/Y/Z (cm)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batmaskplane_struct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*mask - mask orientation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batdetplane_struct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detplane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detector plane orientation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RETURNS: mask weight technique normalization.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Users are meant to take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)/(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arrive at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the true sky counts, where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weighted sum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measured from the detector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296EF-CC55-FE4B-9D36-215D7E25360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721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maskwtcorrs.c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compute mask weight normalization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The mask weighting technique (i.e. mask-detector cross correlation)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produces an image with units of "counts" but with a more or less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arbitrary intensity scale.  This routine computes the normalization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based on the mask-detector geometry, and assuming the distribution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of illumination fractions is known.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double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srcpos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[3] - source position in BAT_X/Y/Z (cm)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batmaskplane_struct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*mask - mask orientation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batdetplane_struct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detplane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detector plane orientation</a:t>
            </a:r>
          </a:p>
          <a:p>
            <a:r>
              <a:rPr lang="mr-I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RETURNS: mask weight technique normalization.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Users are meant to take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)/(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maskwtnorm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to arrive at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the true sky counts, where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maskwtval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weighted sum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*    measured from the detector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296EF-CC55-FE4B-9D36-215D7E25360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721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243B5-5E4D-ED47-BBA7-254A3F5695E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89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296EF-CC55-FE4B-9D36-215D7E25360B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008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Make this into a 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296EF-CC55-FE4B-9D36-215D7E25360B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00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243B5-5E4D-ED47-BBA7-254A3F5695E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926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243B5-5E4D-ED47-BBA7-254A3F5695E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9268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E1BB9-69B9-EF4A-B605-2E4E69778A1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715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E1BB9-69B9-EF4A-B605-2E4E69778A1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139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E1BB9-69B9-EF4A-B605-2E4E69778A1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139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0B6D7-1988-A844-8428-95F5050FEC4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518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E4747-6355-684D-9781-68260C3EE55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34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1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1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73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82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59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475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20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4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627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7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18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3796A-FCB9-3540-986A-722D8B4756FA}" type="datetimeFigureOut">
              <a:rPr lang="en-US" smtClean="0"/>
              <a:t>10/11/20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6DFDB-1BAB-7340-A396-0F4196577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8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20.jp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9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swift.gsfc.nasa.gov/results/transients/" TargetMode="External"/><Relationship Id="rId4" Type="http://schemas.openxmlformats.org/officeDocument/2006/relationships/hyperlink" Target="https://swift.gsfc.nasa.gov/results/bs105mon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wift.gsfc.nasa.gov/results/batgrbcat/" TargetMode="Externa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wift.gsfc.nasa.gov/results/transients/" TargetMode="Externa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hyperlink" Target="https://swift.gsfc.nasa.gov/results/bs105mon/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3" Type="http://schemas.openxmlformats.org/officeDocument/2006/relationships/hyperlink" Target="https://swift.gsfc.nasa.gov/results/bs157mon/" TargetMode="Externa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heasarc.gsfc.nasa.gov/cgi-bin/W3Browse/swift.pl" TargetMode="Externa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image" Target="../media/image9.png"/><Relationship Id="rId5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emf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Relationship Id="rId3" Type="http://schemas.openxmlformats.org/officeDocument/2006/relationships/image" Target="../media/image64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4" Type="http://schemas.openxmlformats.org/officeDocument/2006/relationships/image" Target="../media/image9.png"/><Relationship Id="rId5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3" Type="http://schemas.openxmlformats.org/officeDocument/2006/relationships/image" Target="../media/image66.emf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98085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Swift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Burst Alert </a:t>
            </a:r>
            <a:r>
              <a:rPr lang="en-US" b="1" dirty="0" smtClean="0">
                <a:solidFill>
                  <a:schemeClr val="bg1"/>
                </a:solidFill>
              </a:rPr>
              <a:t>Telescope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89326" y="6171999"/>
            <a:ext cx="3115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Caltech X-ray Club</a:t>
            </a:r>
            <a:r>
              <a:rPr lang="en-US" dirty="0" smtClean="0">
                <a:solidFill>
                  <a:srgbClr val="FFFFFF"/>
                </a:solidFill>
              </a:rPr>
              <a:t>, 2020/10/13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63398"/>
            <a:ext cx="1361410" cy="605071"/>
          </a:xfrm>
          <a:prstGeom prst="rect">
            <a:avLst/>
          </a:prstGeom>
        </p:spPr>
      </p:pic>
      <p:pic>
        <p:nvPicPr>
          <p:cNvPr id="12" name="Picture 11" descr="Screen Shot 2015-04-08 at 12.31.0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894" y="337959"/>
            <a:ext cx="1309127" cy="95610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9800" y="4788731"/>
            <a:ext cx="1784200" cy="16057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4788731"/>
            <a:ext cx="2555460" cy="143744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8610" y="4788731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Amy Lien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Goddard Space Flight Center</a:t>
            </a:r>
          </a:p>
        </p:txBody>
      </p:sp>
    </p:spTree>
    <p:extLst>
      <p:ext uri="{BB962C8B-B14F-4D97-AF65-F5344CB8AC3E}">
        <p14:creationId xmlns:p14="http://schemas.microsoft.com/office/powerpoint/2010/main" val="1626177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wift_G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42" y="1669153"/>
            <a:ext cx="7149073" cy="4784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48074" y="6480963"/>
            <a:ext cx="68977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Credit: </a:t>
            </a:r>
            <a:r>
              <a:rPr lang="en-US" sz="2000" dirty="0" smtClean="0"/>
              <a:t>Topics of Swift GI proposals someone’s </a:t>
            </a:r>
            <a:r>
              <a:rPr lang="en-US" sz="2000" dirty="0" smtClean="0"/>
              <a:t>talk at Penn State </a:t>
            </a:r>
            <a:endParaRPr lang="en-US" sz="2000" dirty="0"/>
          </a:p>
        </p:txBody>
      </p:sp>
      <p:grpSp>
        <p:nvGrpSpPr>
          <p:cNvPr id="7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8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9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073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BAT triggers on sources beyond GRBs. E.g.,</a:t>
            </a:r>
          </a:p>
          <a:p>
            <a:pPr lvl="1"/>
            <a:r>
              <a:rPr lang="en-US" dirty="0" smtClean="0"/>
              <a:t>Soft Gamma-ray Repeaters (SGRs)</a:t>
            </a:r>
            <a:endParaRPr lang="en-US" dirty="0"/>
          </a:p>
        </p:txBody>
      </p:sp>
      <p:pic>
        <p:nvPicPr>
          <p:cNvPr id="5" name="Picture 4" descr="SGR_forest_David_Palm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76837"/>
            <a:ext cx="24760240" cy="23769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3921" y="3349399"/>
            <a:ext cx="6561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 light curve on the forests of bursts</a:t>
            </a:r>
          </a:p>
          <a:p>
            <a:r>
              <a:rPr lang="en-US" dirty="0" smtClean="0"/>
              <a:t> from recent activities of SGR 1935+2154 related to fast radio bursts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07672" y="5837702"/>
            <a:ext cx="1899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Credit: David Palmer</a:t>
            </a:r>
            <a:endParaRPr lang="en-US" sz="1600" dirty="0"/>
          </a:p>
        </p:txBody>
      </p:sp>
      <p:grpSp>
        <p:nvGrpSpPr>
          <p:cNvPr id="8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9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0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865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BAT triggers on sources beyond GRBs. E.g.,</a:t>
            </a:r>
          </a:p>
          <a:p>
            <a:pPr lvl="1"/>
            <a:r>
              <a:rPr lang="en-US" dirty="0" smtClean="0"/>
              <a:t>Soft Gamma-ray Repeaters (SGRs)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13921" y="3349399"/>
            <a:ext cx="4553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new SGR just triggered by BAT last Saturday!</a:t>
            </a:r>
            <a:endParaRPr lang="en-US" dirty="0"/>
          </a:p>
        </p:txBody>
      </p:sp>
      <p:pic>
        <p:nvPicPr>
          <p:cNvPr id="8" name="Picture 7" descr="New_SG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8269"/>
            <a:ext cx="9144000" cy="2046803"/>
          </a:xfrm>
          <a:prstGeom prst="rect">
            <a:avLst/>
          </a:prstGeom>
        </p:spPr>
      </p:pic>
      <p:grpSp>
        <p:nvGrpSpPr>
          <p:cNvPr id="9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0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1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903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BAT triggers on sources beyond GRBs. E.g.,</a:t>
            </a:r>
          </a:p>
          <a:p>
            <a:pPr lvl="1"/>
            <a:r>
              <a:rPr lang="en-US" dirty="0" smtClean="0"/>
              <a:t>Soft Gamma-ray Repeaters (SGRs)</a:t>
            </a:r>
          </a:p>
          <a:p>
            <a:pPr lvl="1"/>
            <a:r>
              <a:rPr lang="en-US" dirty="0" smtClean="0"/>
              <a:t>Tidal disruption event</a:t>
            </a:r>
            <a:endParaRPr lang="en-US" dirty="0"/>
          </a:p>
        </p:txBody>
      </p:sp>
      <p:pic>
        <p:nvPicPr>
          <p:cNvPr id="3" name="Picture 2" descr="Swift_J1644_Burrows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745" y="3485573"/>
            <a:ext cx="4822255" cy="33724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09934" y="3300996"/>
            <a:ext cx="2147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Burrows et al. (2011)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2" y="3849228"/>
            <a:ext cx="4249433" cy="22769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8051" y="6139079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Credit: </a:t>
            </a:r>
            <a:r>
              <a:rPr lang="en-US" dirty="0" err="1" smtClean="0"/>
              <a:t>nasa.gov</a:t>
            </a:r>
            <a:endParaRPr lang="en-US" dirty="0"/>
          </a:p>
        </p:txBody>
      </p:sp>
      <p:grpSp>
        <p:nvGrpSpPr>
          <p:cNvPr id="11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2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3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863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BAT triggers on sources beyond GRBs. E.g.,</a:t>
            </a:r>
          </a:p>
          <a:p>
            <a:pPr lvl="1"/>
            <a:r>
              <a:rPr lang="en-US" dirty="0" smtClean="0"/>
              <a:t>Soft Gamma-ray Repeaters (SGRs)</a:t>
            </a:r>
          </a:p>
          <a:p>
            <a:pPr lvl="1"/>
            <a:r>
              <a:rPr lang="en-US" dirty="0" smtClean="0"/>
              <a:t>Tidal disruption event</a:t>
            </a:r>
          </a:p>
          <a:p>
            <a:r>
              <a:rPr lang="en-US" dirty="0" smtClean="0"/>
              <a:t>Long-term monitoring of hard X-ray sources</a:t>
            </a:r>
          </a:p>
          <a:p>
            <a:pPr lvl="1"/>
            <a:r>
              <a:rPr lang="en-US" dirty="0" smtClean="0"/>
              <a:t>Monitoring &gt; 2000 known sources</a:t>
            </a:r>
          </a:p>
          <a:p>
            <a:pPr lvl="1"/>
            <a:r>
              <a:rPr lang="en-US" dirty="0" smtClean="0"/>
              <a:t>~ 16 years and counting</a:t>
            </a:r>
            <a:r>
              <a:rPr lang="mr-IN" dirty="0" smtClean="0"/>
              <a:t>…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 descr="Cyg_X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700" y="4823060"/>
            <a:ext cx="5131044" cy="18863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467" y="5400141"/>
            <a:ext cx="339598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BAT transient monitor daily light curve</a:t>
            </a:r>
          </a:p>
          <a:p>
            <a:pPr algn="ctr"/>
            <a:r>
              <a:rPr lang="en-US" sz="1600" dirty="0" err="1" smtClean="0"/>
              <a:t>Krimm</a:t>
            </a:r>
            <a:r>
              <a:rPr lang="en-US" sz="1600" dirty="0" smtClean="0"/>
              <a:t> et al. (2013)</a:t>
            </a:r>
            <a:endParaRPr lang="en-US" sz="1600" dirty="0"/>
          </a:p>
        </p:txBody>
      </p:sp>
      <p:grpSp>
        <p:nvGrpSpPr>
          <p:cNvPr id="11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2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3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930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17"/>
          </a:xfrm>
        </p:spPr>
        <p:txBody>
          <a:bodyPr>
            <a:normAutofit/>
          </a:bodyPr>
          <a:lstStyle/>
          <a:p>
            <a:r>
              <a:rPr lang="en-US" dirty="0" smtClean="0"/>
              <a:t>BAT triggers on sources beyond GRBs. E.g.,</a:t>
            </a:r>
          </a:p>
          <a:p>
            <a:pPr lvl="1"/>
            <a:r>
              <a:rPr lang="en-US" dirty="0" smtClean="0"/>
              <a:t>Soft Gamma-ray Repeaters (SGRs)</a:t>
            </a:r>
          </a:p>
          <a:p>
            <a:pPr lvl="1"/>
            <a:r>
              <a:rPr lang="en-US" dirty="0" smtClean="0"/>
              <a:t>Tidal disruption event</a:t>
            </a:r>
          </a:p>
          <a:p>
            <a:r>
              <a:rPr lang="en-US" dirty="0" smtClean="0"/>
              <a:t>Long-term monitoring of hard X-ray sources</a:t>
            </a:r>
          </a:p>
          <a:p>
            <a:pPr lvl="1"/>
            <a:r>
              <a:rPr lang="en-US" dirty="0" smtClean="0"/>
              <a:t>Monitoring &gt; 2000 known sources</a:t>
            </a:r>
          </a:p>
          <a:p>
            <a:pPr lvl="1"/>
            <a:r>
              <a:rPr lang="en-US" dirty="0" smtClean="0"/>
              <a:t>~ 16 years and counting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smtClean="0"/>
              <a:t>Deep hard X-ray survey on mosaic images throughout the entire mission time. </a:t>
            </a:r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5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6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7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140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5m_skym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7356"/>
            <a:ext cx="8983079" cy="48500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45792" y="2012077"/>
            <a:ext cx="1475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Oh et al. (2018)</a:t>
            </a:r>
            <a:endParaRPr lang="en-US" sz="1600" dirty="0"/>
          </a:p>
        </p:txBody>
      </p:sp>
      <p:grpSp>
        <p:nvGrpSpPr>
          <p:cNvPr id="7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8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9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672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17"/>
          </a:xfrm>
        </p:spPr>
        <p:txBody>
          <a:bodyPr>
            <a:normAutofit/>
          </a:bodyPr>
          <a:lstStyle/>
          <a:p>
            <a:r>
              <a:rPr lang="en-US" dirty="0" smtClean="0"/>
              <a:t>BAT triggers on sources beyond GRBs. E.g.,</a:t>
            </a:r>
          </a:p>
          <a:p>
            <a:pPr lvl="1"/>
            <a:r>
              <a:rPr lang="en-US" dirty="0" smtClean="0"/>
              <a:t>Soft Gamma-ray Repeaters (SGRs)</a:t>
            </a:r>
          </a:p>
          <a:p>
            <a:pPr lvl="1"/>
            <a:r>
              <a:rPr lang="en-US" dirty="0" smtClean="0"/>
              <a:t>Tidal disruption event</a:t>
            </a:r>
          </a:p>
          <a:p>
            <a:r>
              <a:rPr lang="en-US" dirty="0" smtClean="0"/>
              <a:t>Long-term monitoring of hard X-ray sources</a:t>
            </a:r>
          </a:p>
          <a:p>
            <a:pPr lvl="1"/>
            <a:r>
              <a:rPr lang="en-US" dirty="0" smtClean="0"/>
              <a:t>Monitoring &gt; 2000 known sources</a:t>
            </a:r>
          </a:p>
          <a:p>
            <a:pPr lvl="1"/>
            <a:r>
              <a:rPr lang="en-US" dirty="0" smtClean="0"/>
              <a:t>~ 16 years and counting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smtClean="0"/>
              <a:t>Deep hard X-ray survey on mosaic images throughout the entire mission time. </a:t>
            </a:r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5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6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7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956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17"/>
          </a:xfrm>
        </p:spPr>
        <p:txBody>
          <a:bodyPr>
            <a:normAutofit/>
          </a:bodyPr>
          <a:lstStyle/>
          <a:p>
            <a:r>
              <a:rPr lang="en-US" dirty="0" smtClean="0"/>
              <a:t>BAT triggers on sources beyond GRBs. </a:t>
            </a:r>
            <a:r>
              <a:rPr lang="en-US" dirty="0"/>
              <a:t>E.g.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Soft Gamma-ray Repeaters (SGRs)</a:t>
            </a:r>
          </a:p>
          <a:p>
            <a:pPr lvl="1"/>
            <a:r>
              <a:rPr lang="en-US" dirty="0" smtClean="0"/>
              <a:t>Tidal disruption event</a:t>
            </a:r>
          </a:p>
          <a:p>
            <a:r>
              <a:rPr lang="en-US" dirty="0" smtClean="0"/>
              <a:t>Long-term monitoring of hard X-ray sources</a:t>
            </a:r>
          </a:p>
          <a:p>
            <a:pPr lvl="1"/>
            <a:r>
              <a:rPr lang="en-US" dirty="0" smtClean="0"/>
              <a:t>Monitoring &gt; 2000 known sources</a:t>
            </a:r>
          </a:p>
          <a:p>
            <a:pPr lvl="1"/>
            <a:r>
              <a:rPr lang="en-US" dirty="0" smtClean="0"/>
              <a:t>~ 16 years and counting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smtClean="0"/>
              <a:t>Deep hard X-ray survey on mosaic images throughout the entire mission time. </a:t>
            </a:r>
          </a:p>
          <a:p>
            <a:r>
              <a:rPr lang="en-US" dirty="0" smtClean="0"/>
              <a:t>Numerous counterpart searches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7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8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9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12" name="Title 1"/>
          <p:cNvSpPr txBox="1">
            <a:spLocks/>
          </p:cNvSpPr>
          <p:nvPr/>
        </p:nvSpPr>
        <p:spPr>
          <a:xfrm>
            <a:off x="457200" y="4342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Beyond GRBs</a:t>
            </a:r>
            <a:br>
              <a:rPr lang="en-US" smtClean="0"/>
            </a:br>
            <a:r>
              <a:rPr lang="en-US" smtClean="0"/>
              <a:t>Exploring the Universe with 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331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7502" y="1577276"/>
            <a:ext cx="4731268" cy="72351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GW counterpart searches</a:t>
            </a:r>
            <a:endParaRPr lang="en-US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77546" y="1577276"/>
            <a:ext cx="4731268" cy="723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FRB counterpart searches</a:t>
            </a:r>
            <a:endParaRPr lang="en-US" sz="2800" dirty="0"/>
          </a:p>
        </p:txBody>
      </p:sp>
      <p:pic>
        <p:nvPicPr>
          <p:cNvPr id="7" name="Picture 6" descr="Cunningham_FR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585" y="2287537"/>
            <a:ext cx="3820415" cy="4332350"/>
          </a:xfrm>
          <a:prstGeom prst="rect">
            <a:avLst/>
          </a:prstGeom>
        </p:spPr>
      </p:pic>
      <p:pic>
        <p:nvPicPr>
          <p:cNvPr id="8" name="Picture 7" descr="GW_BAT_O3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60" y="2174750"/>
            <a:ext cx="4825510" cy="18001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34754" y="6502178"/>
            <a:ext cx="21620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Cunningham et al. 2019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227502" y="6332901"/>
            <a:ext cx="14510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Lien et al. 2019</a:t>
            </a:r>
            <a:endParaRPr lang="en-US" sz="1600" dirty="0"/>
          </a:p>
        </p:txBody>
      </p:sp>
      <p:pic>
        <p:nvPicPr>
          <p:cNvPr id="12" name="Picture 11" descr="BAT_FOV_S190930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35" y="4130422"/>
            <a:ext cx="3812213" cy="2075470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4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5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5904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7379"/>
          </a:xfrm>
        </p:spPr>
        <p:txBody>
          <a:bodyPr>
            <a:normAutofit/>
          </a:bodyPr>
          <a:lstStyle/>
          <a:p>
            <a:r>
              <a:rPr lang="en-US" dirty="0" smtClean="0"/>
              <a:t>Exploring the Universe with BAT</a:t>
            </a:r>
          </a:p>
          <a:p>
            <a:r>
              <a:rPr lang="en-US" dirty="0" smtClean="0"/>
              <a:t>BAT </a:t>
            </a:r>
            <a:r>
              <a:rPr lang="en-US" dirty="0" smtClean="0"/>
              <a:t>instrument</a:t>
            </a:r>
          </a:p>
          <a:p>
            <a:pPr lvl="1"/>
            <a:r>
              <a:rPr lang="en-US" dirty="0" smtClean="0"/>
              <a:t>BAT detectors </a:t>
            </a:r>
            <a:endParaRPr lang="en-US" dirty="0"/>
          </a:p>
          <a:p>
            <a:pPr lvl="1"/>
            <a:r>
              <a:rPr lang="en-US" dirty="0" smtClean="0"/>
              <a:t>Coded </a:t>
            </a:r>
            <a:r>
              <a:rPr lang="en-US" dirty="0" smtClean="0"/>
              <a:t>aperture method</a:t>
            </a:r>
          </a:p>
          <a:p>
            <a:r>
              <a:rPr lang="en-US" dirty="0" smtClean="0"/>
              <a:t>BAT </a:t>
            </a:r>
            <a:r>
              <a:rPr lang="en-US" dirty="0"/>
              <a:t>data product</a:t>
            </a:r>
          </a:p>
          <a:p>
            <a:pPr lvl="1"/>
            <a:r>
              <a:rPr lang="en-US" dirty="0" smtClean="0">
                <a:sym typeface="Wingdings"/>
              </a:rPr>
              <a:t>BAT </a:t>
            </a:r>
            <a:r>
              <a:rPr lang="en-US" dirty="0" smtClean="0">
                <a:sym typeface="Wingdings"/>
              </a:rPr>
              <a:t>GRB </a:t>
            </a:r>
            <a:r>
              <a:rPr lang="en-US" dirty="0" smtClean="0">
                <a:sym typeface="Wingdings"/>
              </a:rPr>
              <a:t>catalog</a:t>
            </a:r>
            <a:endParaRPr lang="en-US" dirty="0">
              <a:sym typeface="Wingdings"/>
            </a:endParaRPr>
          </a:p>
          <a:p>
            <a:pPr lvl="1"/>
            <a:r>
              <a:rPr lang="en-US" dirty="0" smtClean="0">
                <a:sym typeface="Wingdings"/>
              </a:rPr>
              <a:t>BAT </a:t>
            </a:r>
            <a:r>
              <a:rPr lang="en-US" dirty="0" smtClean="0">
                <a:sym typeface="Wingdings"/>
              </a:rPr>
              <a:t>transient </a:t>
            </a:r>
            <a:r>
              <a:rPr lang="en-US" dirty="0" smtClean="0">
                <a:sym typeface="Wingdings"/>
              </a:rPr>
              <a:t>monitor</a:t>
            </a:r>
            <a:endParaRPr lang="en-US" dirty="0" smtClean="0"/>
          </a:p>
          <a:p>
            <a:pPr lvl="1"/>
            <a:r>
              <a:rPr lang="en-US" dirty="0" smtClean="0">
                <a:sym typeface="Wingdings"/>
              </a:rPr>
              <a:t>BAT </a:t>
            </a:r>
            <a:r>
              <a:rPr lang="en-US" dirty="0" smtClean="0">
                <a:sym typeface="Wingdings"/>
              </a:rPr>
              <a:t>survey </a:t>
            </a:r>
            <a:r>
              <a:rPr lang="en-US" dirty="0" smtClean="0">
                <a:sym typeface="Wingdings"/>
              </a:rPr>
              <a:t>catalog</a:t>
            </a:r>
          </a:p>
          <a:p>
            <a:r>
              <a:rPr lang="en-US" dirty="0" smtClean="0">
                <a:sym typeface="Wingdings"/>
              </a:rPr>
              <a:t>Finding weak sources in BAT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49943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087482" y="2853719"/>
            <a:ext cx="4690956" cy="2809707"/>
            <a:chOff x="2087482" y="2853719"/>
            <a:chExt cx="4690956" cy="2809707"/>
          </a:xfrm>
        </p:grpSpPr>
        <p:pic>
          <p:nvPicPr>
            <p:cNvPr id="10" name="Picture 9" descr="105m_skymap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7482" y="2853719"/>
              <a:ext cx="4690956" cy="253270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400088" y="5386427"/>
              <a:ext cx="11530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Oh et al. (2018)</a:t>
              </a:r>
              <a:endParaRPr lang="en-US" sz="12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31646" y="2034952"/>
            <a:ext cx="4767574" cy="1699098"/>
            <a:chOff x="331646" y="2034952"/>
            <a:chExt cx="4767574" cy="1699098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2909778" y="2496617"/>
              <a:ext cx="2189442" cy="123743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31646" y="2034952"/>
              <a:ext cx="33190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AT2018cow: A white dwarf tidal disruption event?</a:t>
              </a:r>
            </a:p>
            <a:p>
              <a:r>
                <a:rPr lang="en-US" sz="1200" dirty="0" smtClean="0"/>
                <a:t>(</a:t>
              </a:r>
              <a:r>
                <a:rPr lang="en-US" sz="1200" dirty="0" err="1" smtClean="0"/>
                <a:t>Kuin</a:t>
              </a:r>
              <a:r>
                <a:rPr lang="en-US" sz="1200" dirty="0" smtClean="0"/>
                <a:t> et al. 2018)</a:t>
              </a:r>
              <a:endParaRPr lang="en-US" sz="1200" dirty="0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581963" y="2496617"/>
              <a:ext cx="2184892" cy="1005840"/>
              <a:chOff x="3994831" y="2433589"/>
              <a:chExt cx="2783607" cy="1496548"/>
            </a:xfrm>
          </p:grpSpPr>
          <p:grpSp>
            <p:nvGrpSpPr>
              <p:cNvPr id="25" name="Group 24"/>
              <p:cNvGrpSpPr/>
              <p:nvPr/>
            </p:nvGrpSpPr>
            <p:grpSpPr>
              <a:xfrm>
                <a:off x="3994831" y="2433589"/>
                <a:ext cx="2783607" cy="1496548"/>
                <a:chOff x="4514532" y="2386736"/>
                <a:chExt cx="2783607" cy="1496549"/>
              </a:xfrm>
            </p:grpSpPr>
            <p:grpSp>
              <p:nvGrpSpPr>
                <p:cNvPr id="19" name="Group 18"/>
                <p:cNvGrpSpPr/>
                <p:nvPr/>
              </p:nvGrpSpPr>
              <p:grpSpPr>
                <a:xfrm>
                  <a:off x="4514532" y="2386736"/>
                  <a:ext cx="2783607" cy="1496549"/>
                  <a:chOff x="4405768" y="2265785"/>
                  <a:chExt cx="3815931" cy="1910916"/>
                </a:xfrm>
              </p:grpSpPr>
              <p:pic>
                <p:nvPicPr>
                  <p:cNvPr id="20" name="Picture 19" descr="asassn14.jpg"/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b="22654"/>
                  <a:stretch/>
                </p:blipFill>
                <p:spPr>
                  <a:xfrm>
                    <a:off x="4405768" y="2265785"/>
                    <a:ext cx="3815931" cy="1910916"/>
                  </a:xfrm>
                  <a:prstGeom prst="rect">
                    <a:avLst/>
                  </a:prstGeom>
                </p:spPr>
              </p:pic>
              <p:sp>
                <p:nvSpPr>
                  <p:cNvPr id="21" name="Isosceles Triangle 20"/>
                  <p:cNvSpPr/>
                  <p:nvPr/>
                </p:nvSpPr>
                <p:spPr>
                  <a:xfrm flipH="1" flipV="1">
                    <a:off x="4910524" y="2265785"/>
                    <a:ext cx="140849" cy="729796"/>
                  </a:xfrm>
                  <a:prstGeom prst="triangle">
                    <a:avLst>
                      <a:gd name="adj" fmla="val 53207"/>
                    </a:avLst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4" name="Rectangle 23"/>
                <p:cNvSpPr/>
                <p:nvPr/>
              </p:nvSpPr>
              <p:spPr>
                <a:xfrm>
                  <a:off x="4514532" y="3288944"/>
                  <a:ext cx="1854763" cy="594339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6" name="Isosceles Triangle 25"/>
              <p:cNvSpPr/>
              <p:nvPr/>
            </p:nvSpPr>
            <p:spPr>
              <a:xfrm>
                <a:off x="4337416" y="3005135"/>
                <a:ext cx="160009" cy="728916"/>
              </a:xfrm>
              <a:prstGeom prst="triangl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8" name="TextBox 37"/>
          <p:cNvSpPr txBox="1"/>
          <p:nvPr/>
        </p:nvSpPr>
        <p:spPr>
          <a:xfrm>
            <a:off x="7514684" y="4445471"/>
            <a:ext cx="117211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rgbClr val="FFFFFF"/>
                </a:solidFill>
              </a:rPr>
              <a:t>Fig credit: Fermi/LAT</a:t>
            </a:r>
            <a:endParaRPr lang="en-US" sz="900" dirty="0">
              <a:solidFill>
                <a:srgbClr val="FFFFFF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860278" y="4217393"/>
            <a:ext cx="3005951" cy="2204191"/>
            <a:chOff x="5860278" y="4217393"/>
            <a:chExt cx="3005951" cy="2204191"/>
          </a:xfrm>
        </p:grpSpPr>
        <p:cxnSp>
          <p:nvCxnSpPr>
            <p:cNvPr id="28" name="Straight Arrow Connector 27"/>
            <p:cNvCxnSpPr/>
            <p:nvPr/>
          </p:nvCxnSpPr>
          <p:spPr>
            <a:xfrm flipH="1" flipV="1">
              <a:off x="6321895" y="4217393"/>
              <a:ext cx="843551" cy="80556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 descr="Crab_L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1107" y="4445471"/>
              <a:ext cx="1485693" cy="1514448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5860278" y="5959919"/>
              <a:ext cx="30059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The largest glitch observed in the Crab </a:t>
              </a:r>
              <a:r>
                <a:rPr lang="en-US" sz="1200" dirty="0" smtClean="0"/>
                <a:t>pulsar</a:t>
              </a:r>
            </a:p>
            <a:p>
              <a:r>
                <a:rPr lang="en-US" sz="1200" dirty="0" smtClean="0"/>
                <a:t>(Shaw et al. MNRAS, 2018)</a:t>
              </a:r>
              <a:endParaRPr lang="en-US" sz="12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618027" y="2041765"/>
            <a:ext cx="4257891" cy="1900786"/>
            <a:chOff x="4618027" y="2041765"/>
            <a:chExt cx="4257891" cy="1900786"/>
          </a:xfrm>
        </p:grpSpPr>
        <p:sp>
          <p:nvSpPr>
            <p:cNvPr id="40" name="TextBox 39"/>
            <p:cNvSpPr txBox="1"/>
            <p:nvPr/>
          </p:nvSpPr>
          <p:spPr>
            <a:xfrm>
              <a:off x="4618027" y="2041765"/>
              <a:ext cx="40062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Multi-wavelength characterization of the </a:t>
              </a:r>
              <a:r>
                <a:rPr lang="en-US" sz="1200" dirty="0" err="1"/>
                <a:t>blazar</a:t>
              </a:r>
              <a:r>
                <a:rPr lang="en-US" sz="1200" dirty="0"/>
                <a:t> S5 0716+714 </a:t>
              </a:r>
              <a:endParaRPr lang="en-US" sz="1200" dirty="0" smtClean="0"/>
            </a:p>
            <a:p>
              <a:r>
                <a:rPr lang="en-US" sz="1200" dirty="0" smtClean="0"/>
                <a:t>during </a:t>
              </a:r>
              <a:r>
                <a:rPr lang="en-US" sz="1200" dirty="0"/>
                <a:t>an unprecedented outburst </a:t>
              </a:r>
              <a:r>
                <a:rPr lang="en-US" sz="1200" dirty="0" smtClean="0"/>
                <a:t>phase</a:t>
              </a:r>
            </a:p>
            <a:p>
              <a:r>
                <a:rPr lang="en-US" sz="1200" dirty="0" smtClean="0"/>
                <a:t>(MAGIC Collaboration, A&amp;A, 2018)</a:t>
              </a:r>
              <a:endParaRPr lang="en-US" sz="1200" dirty="0"/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flipH="1">
              <a:off x="5894392" y="3102997"/>
              <a:ext cx="1100448" cy="83955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Picture 44" descr="S5_Blazar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9304" y="2496617"/>
              <a:ext cx="1966614" cy="1383063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132694" y="4027361"/>
            <a:ext cx="5639471" cy="2511353"/>
            <a:chOff x="132694" y="4027361"/>
            <a:chExt cx="5639471" cy="2511353"/>
          </a:xfrm>
        </p:grpSpPr>
        <p:sp>
          <p:nvSpPr>
            <p:cNvPr id="46" name="TextBox 45"/>
            <p:cNvSpPr txBox="1"/>
            <p:nvPr/>
          </p:nvSpPr>
          <p:spPr>
            <a:xfrm>
              <a:off x="132694" y="6077049"/>
              <a:ext cx="41601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/>
                <a:t>Multiwavelength</a:t>
              </a:r>
              <a:r>
                <a:rPr lang="en-US" sz="1200" dirty="0"/>
                <a:t> follow-up of a rare </a:t>
              </a:r>
              <a:r>
                <a:rPr lang="en-US" sz="1200" dirty="0" err="1"/>
                <a:t>IceCube</a:t>
              </a:r>
              <a:r>
                <a:rPr lang="en-US" sz="1200" dirty="0"/>
                <a:t> neutrino </a:t>
              </a:r>
              <a:r>
                <a:rPr lang="en-US" sz="1200" dirty="0" err="1" smtClean="0"/>
                <a:t>multiplet</a:t>
              </a:r>
              <a:endParaRPr lang="en-US" sz="1200" dirty="0" smtClean="0"/>
            </a:p>
            <a:p>
              <a:r>
                <a:rPr lang="en-US" sz="1200" dirty="0" smtClean="0"/>
                <a:t>(</a:t>
              </a:r>
              <a:r>
                <a:rPr lang="en-US" sz="1200" dirty="0" err="1" smtClean="0"/>
                <a:t>IceCube</a:t>
              </a:r>
              <a:r>
                <a:rPr lang="en-US" sz="1200" dirty="0" smtClean="0"/>
                <a:t> Collaboration, A&amp;A, 2017)</a:t>
              </a:r>
              <a:endParaRPr lang="en-US" sz="1200" dirty="0"/>
            </a:p>
          </p:txBody>
        </p:sp>
        <p:cxnSp>
          <p:nvCxnSpPr>
            <p:cNvPr id="49" name="Straight Arrow Connector 48"/>
            <p:cNvCxnSpPr/>
            <p:nvPr/>
          </p:nvCxnSpPr>
          <p:spPr>
            <a:xfrm flipV="1">
              <a:off x="1819796" y="4445472"/>
              <a:ext cx="3952369" cy="94095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3" name="Picture 52" descr="Neutrino_triplet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94" y="4027361"/>
              <a:ext cx="2033184" cy="2081449"/>
            </a:xfrm>
            <a:prstGeom prst="rect">
              <a:avLst/>
            </a:prstGeom>
          </p:spPr>
        </p:pic>
      </p:grpSp>
      <p:sp>
        <p:nvSpPr>
          <p:cNvPr id="33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  <p:grpSp>
        <p:nvGrpSpPr>
          <p:cNvPr id="3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3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3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8184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17"/>
          </a:xfrm>
        </p:spPr>
        <p:txBody>
          <a:bodyPr>
            <a:normAutofit/>
          </a:bodyPr>
          <a:lstStyle/>
          <a:p>
            <a:r>
              <a:rPr lang="en-US" dirty="0" smtClean="0"/>
              <a:t>BAT triggers on sources beyond GRBs. E.g.,</a:t>
            </a:r>
          </a:p>
          <a:p>
            <a:pPr lvl="1"/>
            <a:r>
              <a:rPr lang="en-US" dirty="0" smtClean="0"/>
              <a:t>Soft Gamma-ray Repeaters (SGRs)</a:t>
            </a:r>
          </a:p>
          <a:p>
            <a:pPr lvl="1"/>
            <a:r>
              <a:rPr lang="en-US" dirty="0" smtClean="0"/>
              <a:t>Tidal disruption event</a:t>
            </a:r>
          </a:p>
          <a:p>
            <a:r>
              <a:rPr lang="en-US" dirty="0" smtClean="0"/>
              <a:t>Long-term monitoring of hard X-ray sources</a:t>
            </a:r>
          </a:p>
          <a:p>
            <a:pPr lvl="1"/>
            <a:r>
              <a:rPr lang="en-US" dirty="0" smtClean="0"/>
              <a:t>Monitoring &gt; 2000 known sources</a:t>
            </a:r>
          </a:p>
          <a:p>
            <a:pPr lvl="1"/>
            <a:r>
              <a:rPr lang="en-US" dirty="0" smtClean="0"/>
              <a:t>~ 16 years and counting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smtClean="0"/>
              <a:t>Deep hard X-ray survey on mosaic images throughout the entire mission time. </a:t>
            </a:r>
          </a:p>
          <a:p>
            <a:r>
              <a:rPr lang="en-US" dirty="0" smtClean="0"/>
              <a:t>Numerous counterpart searches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6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7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8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40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17"/>
          </a:xfrm>
        </p:spPr>
        <p:txBody>
          <a:bodyPr>
            <a:normAutofit/>
          </a:bodyPr>
          <a:lstStyle/>
          <a:p>
            <a:r>
              <a:rPr lang="en-US" dirty="0" smtClean="0"/>
              <a:t>BAT triggers on sources beyond GRBs:</a:t>
            </a:r>
          </a:p>
          <a:p>
            <a:pPr lvl="1"/>
            <a:r>
              <a:rPr lang="en-US" dirty="0" smtClean="0"/>
              <a:t>Soft Gamma-ray Repeaters (SGRs)</a:t>
            </a:r>
          </a:p>
          <a:p>
            <a:pPr lvl="1"/>
            <a:r>
              <a:rPr lang="en-US" dirty="0" smtClean="0"/>
              <a:t>Tidal disruption event</a:t>
            </a:r>
          </a:p>
          <a:p>
            <a:r>
              <a:rPr lang="en-US" dirty="0" smtClean="0"/>
              <a:t>Long-term monitoring of hard X-ray sources</a:t>
            </a:r>
          </a:p>
          <a:p>
            <a:pPr lvl="1"/>
            <a:r>
              <a:rPr lang="en-US" dirty="0" smtClean="0"/>
              <a:t>Monitoring &gt; 2000 known sources</a:t>
            </a:r>
          </a:p>
          <a:p>
            <a:pPr lvl="1"/>
            <a:r>
              <a:rPr lang="en-US" dirty="0" smtClean="0"/>
              <a:t>~ 16 years and counting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smtClean="0"/>
              <a:t>Deep hard X-ray survey on mosaic images throughout the entire mission time. </a:t>
            </a:r>
          </a:p>
          <a:p>
            <a:r>
              <a:rPr lang="en-US" dirty="0" smtClean="0"/>
              <a:t>Numerous counterpart searches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38904" y="1991894"/>
            <a:ext cx="8423877" cy="2653800"/>
          </a:xfrm>
          <a:prstGeom prst="round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Achievable thanks to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Large field of view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Decent localization</a:t>
            </a:r>
          </a:p>
          <a:p>
            <a:r>
              <a:rPr lang="en-US" sz="3200" dirty="0">
                <a:solidFill>
                  <a:schemeClr val="tx1"/>
                </a:solidFill>
              </a:rPr>
              <a:t>i</a:t>
            </a:r>
            <a:r>
              <a:rPr lang="en-US" sz="3200" dirty="0" smtClean="0">
                <a:solidFill>
                  <a:schemeClr val="tx1"/>
                </a:solidFill>
              </a:rPr>
              <a:t>n hard X ray.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  <p:grpSp>
        <p:nvGrpSpPr>
          <p:cNvPr id="12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3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4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772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17"/>
          </a:xfrm>
        </p:spPr>
        <p:txBody>
          <a:bodyPr>
            <a:normAutofit/>
          </a:bodyPr>
          <a:lstStyle/>
          <a:p>
            <a:r>
              <a:rPr lang="en-US" dirty="0" smtClean="0"/>
              <a:t>BAT triggers on sources beyond GRBs:</a:t>
            </a:r>
          </a:p>
          <a:p>
            <a:pPr lvl="1"/>
            <a:r>
              <a:rPr lang="en-US" dirty="0" smtClean="0"/>
              <a:t>Soft Gamma-ray Repeaters (SGRs)</a:t>
            </a:r>
          </a:p>
          <a:p>
            <a:pPr lvl="1"/>
            <a:r>
              <a:rPr lang="en-US" dirty="0" smtClean="0"/>
              <a:t>Tidal disruption event</a:t>
            </a:r>
          </a:p>
          <a:p>
            <a:r>
              <a:rPr lang="en-US" dirty="0" smtClean="0"/>
              <a:t>Long-term monitoring of hard X-ray sources</a:t>
            </a:r>
          </a:p>
          <a:p>
            <a:pPr lvl="1"/>
            <a:r>
              <a:rPr lang="en-US" dirty="0" smtClean="0"/>
              <a:t>Monitoring &gt; 2000 known sources</a:t>
            </a:r>
          </a:p>
          <a:p>
            <a:pPr lvl="1"/>
            <a:r>
              <a:rPr lang="en-US" dirty="0" smtClean="0"/>
              <a:t>~ 16 years and counting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smtClean="0"/>
              <a:t>Deep hard X-ray survey on mosaic images throughout the entire mission time. </a:t>
            </a:r>
          </a:p>
          <a:p>
            <a:r>
              <a:rPr lang="en-US" dirty="0" smtClean="0"/>
              <a:t>Numerous counterpart searches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38904" y="1991894"/>
            <a:ext cx="8423877" cy="2653800"/>
          </a:xfrm>
          <a:prstGeom prst="round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Achievable thanks to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Large field of view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Decent localization</a:t>
            </a:r>
          </a:p>
          <a:p>
            <a:r>
              <a:rPr lang="en-US" sz="3200" dirty="0">
                <a:solidFill>
                  <a:schemeClr val="tx1"/>
                </a:solidFill>
              </a:rPr>
              <a:t>i</a:t>
            </a:r>
            <a:r>
              <a:rPr lang="en-US" sz="3200" dirty="0" smtClean="0">
                <a:solidFill>
                  <a:schemeClr val="tx1"/>
                </a:solidFill>
              </a:rPr>
              <a:t>n hard X ray.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209612" y="3201864"/>
            <a:ext cx="488997" cy="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98609" y="2909476"/>
            <a:ext cx="398819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Coded mask technique</a:t>
            </a:r>
            <a:endParaRPr lang="en-US" sz="3200" dirty="0">
              <a:solidFill>
                <a:srgbClr val="FF0000"/>
              </a:solidFill>
            </a:endParaRPr>
          </a:p>
        </p:txBody>
      </p:sp>
      <p:grpSp>
        <p:nvGrpSpPr>
          <p:cNvPr id="9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0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1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4342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GRBs</a:t>
            </a:r>
            <a:br>
              <a:rPr lang="en-US" dirty="0" smtClean="0"/>
            </a:br>
            <a:r>
              <a:rPr lang="en-US" dirty="0"/>
              <a:t>Exploring the Universe with </a:t>
            </a:r>
            <a:r>
              <a:rPr lang="en-US" dirty="0" smtClean="0"/>
              <a:t>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295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Coded-mask technique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656" y="2329428"/>
            <a:ext cx="4706408" cy="32501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5116" y="5641889"/>
            <a:ext cx="2416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Fig credit: </a:t>
            </a:r>
            <a:r>
              <a:rPr lang="en-US" sz="1400" dirty="0" err="1" smtClean="0"/>
              <a:t>Hullinger</a:t>
            </a:r>
            <a:r>
              <a:rPr lang="en-US" sz="1400" dirty="0" smtClean="0"/>
              <a:t> et al. 2006</a:t>
            </a:r>
            <a:endParaRPr lang="en-US" sz="1400" dirty="0"/>
          </a:p>
        </p:txBody>
      </p:sp>
      <p:grpSp>
        <p:nvGrpSpPr>
          <p:cNvPr id="9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0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1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2021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Coded-mask technique</a:t>
            </a:r>
            <a:endParaRPr lang="en-US" dirty="0"/>
          </a:p>
        </p:txBody>
      </p:sp>
      <p:pic>
        <p:nvPicPr>
          <p:cNvPr id="6" name="Picture 5" descr="bat_diagr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432" y="1945436"/>
            <a:ext cx="4154568" cy="31351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878185" y="5117952"/>
            <a:ext cx="2265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</a:t>
            </a:r>
            <a:r>
              <a:rPr lang="en-US" sz="1400" dirty="0" smtClean="0"/>
              <a:t>NASA</a:t>
            </a:r>
            <a:r>
              <a:rPr lang="en-US" sz="1400" dirty="0" smtClean="0"/>
              <a:t>/</a:t>
            </a:r>
            <a:r>
              <a:rPr lang="en-US" sz="1400" dirty="0" smtClean="0"/>
              <a:t>Swift webpage 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56" y="2329428"/>
            <a:ext cx="4706408" cy="32501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5116" y="5641889"/>
            <a:ext cx="25227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Fig credit: </a:t>
            </a:r>
            <a:r>
              <a:rPr lang="en-US" sz="1400" dirty="0" err="1" smtClean="0"/>
              <a:t>Hullinger</a:t>
            </a:r>
            <a:r>
              <a:rPr lang="en-US" sz="1400" dirty="0" smtClean="0"/>
              <a:t> et al. (2006)</a:t>
            </a:r>
            <a:endParaRPr lang="en-US" sz="14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551162" y="3998952"/>
            <a:ext cx="2438270" cy="10816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823932" y="1945437"/>
            <a:ext cx="2165500" cy="14996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2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3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4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0225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Coded-mask technique</a:t>
            </a:r>
            <a:endParaRPr lang="en-US" dirty="0"/>
          </a:p>
        </p:txBody>
      </p:sp>
      <p:pic>
        <p:nvPicPr>
          <p:cNvPr id="6" name="Picture 5" descr="bat_diagr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432" y="1945436"/>
            <a:ext cx="4154568" cy="31351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878185" y="5117952"/>
            <a:ext cx="2265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</a:t>
            </a:r>
            <a:r>
              <a:rPr lang="en-US" sz="1400" dirty="0" smtClean="0"/>
              <a:t>NASA</a:t>
            </a:r>
            <a:r>
              <a:rPr lang="en-US" sz="1400" dirty="0" smtClean="0"/>
              <a:t>/</a:t>
            </a:r>
            <a:r>
              <a:rPr lang="en-US" sz="1400" dirty="0" smtClean="0"/>
              <a:t>Swift webpage </a:t>
            </a:r>
            <a:endParaRPr lang="en-US" sz="1400" dirty="0"/>
          </a:p>
        </p:txBody>
      </p:sp>
      <p:pic>
        <p:nvPicPr>
          <p:cNvPr id="7" name="Picture 6" descr="swift_aperture_fu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9751"/>
            <a:ext cx="4623917" cy="32859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3744" y="1647308"/>
            <a:ext cx="2238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Coded Aperture Mask</a:t>
            </a:r>
            <a:endParaRPr lang="en-US" dirty="0"/>
          </a:p>
        </p:txBody>
      </p:sp>
      <p:grpSp>
        <p:nvGrpSpPr>
          <p:cNvPr id="10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1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4539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Coded-mask technique</a:t>
            </a:r>
            <a:endParaRPr lang="en-US" dirty="0"/>
          </a:p>
        </p:txBody>
      </p:sp>
      <p:pic>
        <p:nvPicPr>
          <p:cNvPr id="6" name="Picture 5" descr="bat_diagr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432" y="1945436"/>
            <a:ext cx="4154568" cy="31351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878185" y="5117952"/>
            <a:ext cx="2265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</a:t>
            </a:r>
            <a:r>
              <a:rPr lang="en-US" sz="1400" dirty="0" smtClean="0"/>
              <a:t>NASA</a:t>
            </a:r>
            <a:r>
              <a:rPr lang="en-US" sz="1400" dirty="0" smtClean="0"/>
              <a:t>/</a:t>
            </a:r>
            <a:r>
              <a:rPr lang="en-US" sz="1400" dirty="0" smtClean="0"/>
              <a:t>Swift webpage 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3870188" y="6137093"/>
            <a:ext cx="195438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BAT detector array</a:t>
            </a:r>
            <a:endParaRPr lang="en-US" dirty="0"/>
          </a:p>
        </p:txBody>
      </p:sp>
      <p:pic>
        <p:nvPicPr>
          <p:cNvPr id="5" name="Picture 4" descr="BAT_detector_arra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44" y="1831974"/>
            <a:ext cx="4279900" cy="405130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 flipV="1">
            <a:off x="2986073" y="4917630"/>
            <a:ext cx="884116" cy="125681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824569" y="4080013"/>
            <a:ext cx="1201482" cy="20570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9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0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2674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Coded-mask technique</a:t>
            </a:r>
            <a:endParaRPr lang="en-US" dirty="0"/>
          </a:p>
        </p:txBody>
      </p:sp>
      <p:pic>
        <p:nvPicPr>
          <p:cNvPr id="6" name="Picture 5" descr="bat_diagr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432" y="1945436"/>
            <a:ext cx="4154568" cy="31351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878185" y="5117952"/>
            <a:ext cx="2265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</a:t>
            </a:r>
            <a:r>
              <a:rPr lang="en-US" sz="1400" dirty="0" smtClean="0"/>
              <a:t>NASA</a:t>
            </a:r>
            <a:r>
              <a:rPr lang="en-US" sz="1400" dirty="0" smtClean="0"/>
              <a:t>/</a:t>
            </a:r>
            <a:r>
              <a:rPr lang="en-US" sz="1400" dirty="0" smtClean="0"/>
              <a:t>Swift webpage </a:t>
            </a:r>
            <a:endParaRPr lang="en-US" sz="1400" dirty="0"/>
          </a:p>
        </p:txBody>
      </p:sp>
      <p:pic>
        <p:nvPicPr>
          <p:cNvPr id="7" name="Picture 6" descr="BAT_D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08" y="2016640"/>
            <a:ext cx="3117875" cy="287732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2508" y="5080596"/>
            <a:ext cx="356014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BAT detectors: </a:t>
            </a:r>
          </a:p>
          <a:p>
            <a:r>
              <a:rPr lang="en-US" dirty="0" smtClean="0"/>
              <a:t>32,768 CZT (</a:t>
            </a:r>
            <a:r>
              <a:rPr lang="en-US" dirty="0" err="1" smtClean="0"/>
              <a:t>CdZnTe</a:t>
            </a:r>
            <a:r>
              <a:rPr lang="en-US" dirty="0" smtClean="0"/>
              <a:t>) detectors</a:t>
            </a:r>
          </a:p>
          <a:p>
            <a:r>
              <a:rPr lang="en-US" dirty="0" smtClean="0"/>
              <a:t>Energy range: </a:t>
            </a:r>
          </a:p>
          <a:p>
            <a:r>
              <a:rPr lang="en-US" dirty="0" smtClean="0"/>
              <a:t>15-350 </a:t>
            </a:r>
            <a:r>
              <a:rPr lang="en-US" dirty="0" err="1" smtClean="0"/>
              <a:t>keV</a:t>
            </a:r>
            <a:r>
              <a:rPr lang="en-US" dirty="0" smtClean="0"/>
              <a:t> for detection</a:t>
            </a:r>
          </a:p>
          <a:p>
            <a:r>
              <a:rPr lang="en-US" dirty="0" smtClean="0"/>
              <a:t>(15-200 </a:t>
            </a:r>
            <a:r>
              <a:rPr lang="en-US" dirty="0" err="1" smtClean="0"/>
              <a:t>keV</a:t>
            </a:r>
            <a:r>
              <a:rPr lang="en-US" dirty="0" smtClean="0"/>
              <a:t> for imaging)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2508" y="1646399"/>
            <a:ext cx="3701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Detector Module (128*2 detectors)</a:t>
            </a:r>
            <a:endParaRPr lang="en-US" dirty="0"/>
          </a:p>
        </p:txBody>
      </p:sp>
      <p:grpSp>
        <p:nvGrpSpPr>
          <p:cNvPr id="1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027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Coded-mask technique</a:t>
            </a:r>
            <a:endParaRPr lang="en-US" dirty="0"/>
          </a:p>
        </p:txBody>
      </p:sp>
      <p:pic>
        <p:nvPicPr>
          <p:cNvPr id="6" name="Picture 5" descr="bat_diagr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432" y="1945436"/>
            <a:ext cx="4154568" cy="31351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878185" y="5117952"/>
            <a:ext cx="2265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</a:t>
            </a:r>
            <a:r>
              <a:rPr lang="en-US" sz="1400" dirty="0" smtClean="0"/>
              <a:t>NASA</a:t>
            </a:r>
            <a:r>
              <a:rPr lang="en-US" sz="1400" dirty="0" smtClean="0"/>
              <a:t>/</a:t>
            </a:r>
            <a:r>
              <a:rPr lang="en-US" sz="1400" dirty="0" smtClean="0"/>
              <a:t>Swift webpage </a:t>
            </a:r>
            <a:endParaRPr lang="en-US" sz="1400" dirty="0"/>
          </a:p>
        </p:txBody>
      </p:sp>
      <p:pic>
        <p:nvPicPr>
          <p:cNvPr id="9" name="Picture 8" descr="coded_aperture_fu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43" y="1661726"/>
            <a:ext cx="4650199" cy="4650199"/>
          </a:xfrm>
          <a:prstGeom prst="rect">
            <a:avLst/>
          </a:prstGeom>
        </p:spPr>
      </p:pic>
      <p:grpSp>
        <p:nvGrpSpPr>
          <p:cNvPr id="10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1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7194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04" y="298824"/>
            <a:ext cx="9160604" cy="714076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198471" y="5378824"/>
            <a:ext cx="1733176" cy="1325313"/>
            <a:chOff x="4198471" y="5378824"/>
            <a:chExt cx="1733176" cy="1325313"/>
          </a:xfrm>
        </p:grpSpPr>
        <p:sp>
          <p:nvSpPr>
            <p:cNvPr id="8" name="Rounded Rectangle 7"/>
            <p:cNvSpPr/>
            <p:nvPr/>
          </p:nvSpPr>
          <p:spPr>
            <a:xfrm>
              <a:off x="4198471" y="5867431"/>
              <a:ext cx="1733176" cy="83670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71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</a:rPr>
                <a:t>Burst Alert Telescope (BAT</a:t>
              </a:r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  <a:sym typeface="Wingdings"/>
                </a:rPr>
                <a:t>)</a:t>
              </a:r>
              <a:endParaRPr kumimoji="1" lang="en-US" altLang="zh-TW" dirty="0">
                <a:solidFill>
                  <a:srgbClr val="000000"/>
                </a:solidFill>
                <a:ea typeface="新細明體" pitchFamily="18" charset="-120"/>
                <a:sym typeface="Wingdings"/>
              </a:endParaRPr>
            </a:p>
          </p:txBody>
        </p:sp>
        <p:cxnSp>
          <p:nvCxnSpPr>
            <p:cNvPr id="10" name="Straight Arrow Connector 9"/>
            <p:cNvCxnSpPr>
              <a:stCxn id="8" idx="0"/>
            </p:cNvCxnSpPr>
            <p:nvPr/>
          </p:nvCxnSpPr>
          <p:spPr>
            <a:xfrm flipV="1">
              <a:off x="5065059" y="5378824"/>
              <a:ext cx="104588" cy="488607"/>
            </a:xfrm>
            <a:prstGeom prst="straightConnector1">
              <a:avLst/>
            </a:prstGeom>
            <a:ln w="50800">
              <a:solidFill>
                <a:schemeClr val="bg1">
                  <a:alpha val="88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5701553" y="3893659"/>
            <a:ext cx="3006164" cy="1930402"/>
            <a:chOff x="5931647" y="4258235"/>
            <a:chExt cx="3006164" cy="1930402"/>
          </a:xfrm>
        </p:grpSpPr>
        <p:sp>
          <p:nvSpPr>
            <p:cNvPr id="12" name="Rounded Rectangle 11"/>
            <p:cNvSpPr/>
            <p:nvPr/>
          </p:nvSpPr>
          <p:spPr>
            <a:xfrm>
              <a:off x="7204635" y="5351931"/>
              <a:ext cx="1733176" cy="83670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71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</a:rPr>
                <a:t>X-Ray Telescope (XRT</a:t>
              </a:r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  <a:sym typeface="Wingdings"/>
                </a:rPr>
                <a:t>)</a:t>
              </a:r>
              <a:endParaRPr kumimoji="1" lang="en-US" altLang="zh-TW" dirty="0">
                <a:solidFill>
                  <a:srgbClr val="000000"/>
                </a:solidFill>
                <a:ea typeface="新細明體" pitchFamily="18" charset="-120"/>
                <a:sym typeface="Wingdings"/>
              </a:endParaRPr>
            </a:p>
          </p:txBody>
        </p:sp>
        <p:cxnSp>
          <p:nvCxnSpPr>
            <p:cNvPr id="13" name="Straight Arrow Connector 12"/>
            <p:cNvCxnSpPr>
              <a:stCxn id="12" idx="1"/>
            </p:cNvCxnSpPr>
            <p:nvPr/>
          </p:nvCxnSpPr>
          <p:spPr>
            <a:xfrm flipH="1" flipV="1">
              <a:off x="5931647" y="4258235"/>
              <a:ext cx="1272988" cy="1512049"/>
            </a:xfrm>
            <a:prstGeom prst="straightConnector1">
              <a:avLst/>
            </a:prstGeom>
            <a:ln w="50800">
              <a:solidFill>
                <a:schemeClr val="bg1">
                  <a:alpha val="92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56478" y="4093882"/>
            <a:ext cx="4942542" cy="956235"/>
            <a:chOff x="17929" y="4228353"/>
            <a:chExt cx="4942542" cy="956235"/>
          </a:xfrm>
        </p:grpSpPr>
        <p:sp>
          <p:nvSpPr>
            <p:cNvPr id="16" name="Rounded Rectangle 15"/>
            <p:cNvSpPr/>
            <p:nvPr/>
          </p:nvSpPr>
          <p:spPr>
            <a:xfrm>
              <a:off x="17929" y="4347882"/>
              <a:ext cx="1733176" cy="83670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71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</a:rPr>
                <a:t>UV/Optical Telescope (UVOT</a:t>
              </a:r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  <a:sym typeface="Wingdings"/>
                </a:rPr>
                <a:t>)</a:t>
              </a:r>
              <a:endParaRPr kumimoji="1" lang="en-US" altLang="zh-TW" dirty="0">
                <a:solidFill>
                  <a:srgbClr val="000000"/>
                </a:solidFill>
                <a:ea typeface="新細明體" pitchFamily="18" charset="-120"/>
                <a:sym typeface="Wingdings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1751105" y="4228353"/>
              <a:ext cx="3209366" cy="552823"/>
            </a:xfrm>
            <a:prstGeom prst="straightConnector1">
              <a:avLst/>
            </a:prstGeom>
            <a:ln w="50800">
              <a:solidFill>
                <a:schemeClr val="bg1">
                  <a:alpha val="92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7060489" y="6334805"/>
            <a:ext cx="2083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Gehrels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smtClean="0">
                <a:solidFill>
                  <a:srgbClr val="FFFFFF"/>
                </a:solidFill>
              </a:rPr>
              <a:t>al. (2004)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48020" y="322556"/>
            <a:ext cx="67505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Neil </a:t>
            </a:r>
            <a:r>
              <a:rPr lang="en-US" sz="4000" b="1" dirty="0" err="1" smtClean="0">
                <a:solidFill>
                  <a:schemeClr val="bg1"/>
                </a:solidFill>
              </a:rPr>
              <a:t>Gehrels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smtClean="0">
                <a:solidFill>
                  <a:schemeClr val="bg1"/>
                </a:solidFill>
              </a:rPr>
              <a:t>Swift</a:t>
            </a:r>
            <a:r>
              <a:rPr lang="en-US" sz="4000" b="1" dirty="0" smtClean="0">
                <a:solidFill>
                  <a:schemeClr val="bg1"/>
                </a:solidFill>
              </a:rPr>
              <a:t> Observatory</a:t>
            </a:r>
            <a:endParaRPr lang="en-US" sz="4000" b="1" dirty="0">
              <a:solidFill>
                <a:schemeClr val="bg1"/>
              </a:solidFill>
            </a:endParaRPr>
          </a:p>
        </p:txBody>
      </p:sp>
      <p:grpSp>
        <p:nvGrpSpPr>
          <p:cNvPr id="20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1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2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0354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Coded-mask technique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945" t="15505" r="51012" b="3694"/>
          <a:stretch/>
        </p:blipFill>
        <p:spPr>
          <a:xfrm>
            <a:off x="194063" y="1998562"/>
            <a:ext cx="4542397" cy="3955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5253" y="6125860"/>
            <a:ext cx="2163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Markwardt</a:t>
            </a:r>
            <a:r>
              <a:rPr lang="en-US" sz="1600" dirty="0" smtClean="0"/>
              <a:t> et al. (2007)</a:t>
            </a:r>
            <a:endParaRPr lang="en-US" sz="16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396167" y="3901694"/>
            <a:ext cx="643917" cy="0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BAT_image_Barthelmy0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84" y="2433369"/>
            <a:ext cx="4201875" cy="308774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710029" y="6108983"/>
            <a:ext cx="20961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Barthelmy</a:t>
            </a:r>
            <a:r>
              <a:rPr lang="en-US" sz="1600" dirty="0" smtClean="0"/>
              <a:t> </a:t>
            </a:r>
            <a:r>
              <a:rPr lang="en-US" sz="1600" dirty="0" smtClean="0"/>
              <a:t>et al. (</a:t>
            </a:r>
            <a:r>
              <a:rPr lang="en-US" sz="1600" dirty="0" smtClean="0"/>
              <a:t>2005)</a:t>
            </a:r>
            <a:endParaRPr lang="en-US" sz="1600" dirty="0"/>
          </a:p>
        </p:txBody>
      </p:sp>
      <p:grpSp>
        <p:nvGrpSpPr>
          <p:cNvPr id="19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0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1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5377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pic>
        <p:nvPicPr>
          <p:cNvPr id="4" name="Picture 3" descr="coded_aperture_fu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71" y="201805"/>
            <a:ext cx="6899015" cy="633954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grpSp>
        <p:nvGrpSpPr>
          <p:cNvPr id="5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7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8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559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grpSp>
        <p:nvGrpSpPr>
          <p:cNvPr id="77" name="Group 76"/>
          <p:cNvGrpSpPr/>
          <p:nvPr/>
        </p:nvGrpSpPr>
        <p:grpSpPr>
          <a:xfrm>
            <a:off x="1008071" y="201805"/>
            <a:ext cx="6899015" cy="6339548"/>
            <a:chOff x="1937954" y="1290845"/>
            <a:chExt cx="5162219" cy="5162219"/>
          </a:xfrm>
        </p:grpSpPr>
        <p:pic>
          <p:nvPicPr>
            <p:cNvPr id="4" name="Picture 3" descr="coded_aperture_full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954" y="1290845"/>
              <a:ext cx="5162219" cy="5162219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3708831" y="479145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861231" y="458577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129081" y="4462271"/>
              <a:ext cx="2424450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267050" y="4283336"/>
              <a:ext cx="2438881" cy="9837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607812" y="4970391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71587" y="5150615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28271" y="4283336"/>
              <a:ext cx="1777660" cy="68705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036506" y="4077656"/>
              <a:ext cx="1821825" cy="7138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252975" y="3885906"/>
              <a:ext cx="1847198" cy="7609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3537803" y="3527343"/>
              <a:ext cx="3390940" cy="2791911"/>
              <a:chOff x="3537803" y="3527343"/>
              <a:chExt cx="3390940" cy="2791911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 flipH="1">
                <a:off x="4531412" y="3885906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683812" y="4077656"/>
                <a:ext cx="1764100" cy="22415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>
                <a:off x="5124837" y="4077656"/>
                <a:ext cx="1581094" cy="20919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5368425" y="4307520"/>
                <a:ext cx="1560318" cy="201173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>
                <a:off x="4282593" y="3829917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flipH="1">
                <a:off x="4046221" y="3705682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861231" y="3527343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708831" y="4461541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3537803" y="4338036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grpSp>
        <p:nvGrpSpPr>
          <p:cNvPr id="31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32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33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2329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grpSp>
        <p:nvGrpSpPr>
          <p:cNvPr id="77" name="Group 76"/>
          <p:cNvGrpSpPr/>
          <p:nvPr/>
        </p:nvGrpSpPr>
        <p:grpSpPr>
          <a:xfrm>
            <a:off x="1008071" y="201805"/>
            <a:ext cx="6899015" cy="6339548"/>
            <a:chOff x="1937954" y="1290845"/>
            <a:chExt cx="5162219" cy="5162219"/>
          </a:xfrm>
        </p:grpSpPr>
        <p:pic>
          <p:nvPicPr>
            <p:cNvPr id="4" name="Picture 3" descr="coded_aperture_full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954" y="1290845"/>
              <a:ext cx="5162219" cy="5162219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3708831" y="479145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861231" y="458577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129081" y="4462271"/>
              <a:ext cx="2424450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267050" y="4283336"/>
              <a:ext cx="2438881" cy="9837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607812" y="4970391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71587" y="5150615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28271" y="4283336"/>
              <a:ext cx="1777660" cy="68705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036506" y="4077656"/>
              <a:ext cx="1821825" cy="7138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252975" y="3885906"/>
              <a:ext cx="1847198" cy="7609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3537803" y="3527343"/>
              <a:ext cx="3390940" cy="2791911"/>
              <a:chOff x="3537803" y="3527343"/>
              <a:chExt cx="3390940" cy="2791911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 flipH="1">
                <a:off x="4531412" y="3885906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683812" y="4077656"/>
                <a:ext cx="1764100" cy="22415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>
                <a:off x="5124837" y="4077656"/>
                <a:ext cx="1581094" cy="20919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5368425" y="4307520"/>
                <a:ext cx="1560318" cy="201173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>
                <a:off x="4282593" y="3829917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flipH="1">
                <a:off x="4046221" y="3705682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861231" y="3527343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708831" y="4461541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3537803" y="4338036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669657" y="508486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91187" y="494185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52160" y="484632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38005" y="472053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17112" y="5329575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45666" y="545419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05812" y="5159870"/>
            <a:ext cx="665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50423" y="519719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29933" y="556413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41099" y="578387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852160" y="600854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68910" y="586392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684193" y="56436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86000" y="512574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31701" y="490019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06103" y="457252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57952" y="43512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457953" y="413145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27231" y="398629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31701" y="421820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57193" y="447698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05776" y="384887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31268" y="411543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92948" y="43001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071960" y="45875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493817" y="528515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67892" y="552920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28650" y="574879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21205" y="3075485"/>
            <a:ext cx="238727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Assigning weights</a:t>
            </a:r>
          </a:p>
          <a:p>
            <a:r>
              <a:rPr lang="en-US" sz="2400" dirty="0" smtClean="0"/>
              <a:t>(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)</a:t>
            </a:r>
          </a:p>
        </p:txBody>
      </p:sp>
      <p:grpSp>
        <p:nvGrpSpPr>
          <p:cNvPr id="65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66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7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5341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grpSp>
        <p:nvGrpSpPr>
          <p:cNvPr id="77" name="Group 76"/>
          <p:cNvGrpSpPr/>
          <p:nvPr/>
        </p:nvGrpSpPr>
        <p:grpSpPr>
          <a:xfrm>
            <a:off x="1008071" y="201805"/>
            <a:ext cx="6899015" cy="6339548"/>
            <a:chOff x="1937954" y="1290845"/>
            <a:chExt cx="5162219" cy="5162219"/>
          </a:xfrm>
        </p:grpSpPr>
        <p:pic>
          <p:nvPicPr>
            <p:cNvPr id="4" name="Picture 3" descr="coded_aperture_full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954" y="1290845"/>
              <a:ext cx="5162219" cy="5162219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3708831" y="479145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861231" y="458577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129081" y="4462271"/>
              <a:ext cx="2424450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267050" y="4283336"/>
              <a:ext cx="2438881" cy="9837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607812" y="4970391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71587" y="5150615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28271" y="4283336"/>
              <a:ext cx="1777660" cy="68705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036506" y="4077656"/>
              <a:ext cx="1821825" cy="7138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252975" y="3885906"/>
              <a:ext cx="1847198" cy="7609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3537803" y="3527343"/>
              <a:ext cx="3390940" cy="2791911"/>
              <a:chOff x="3537803" y="3527343"/>
              <a:chExt cx="3390940" cy="2791911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 flipH="1">
                <a:off x="4531412" y="3885906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683812" y="4077656"/>
                <a:ext cx="1764100" cy="22415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>
                <a:off x="5124837" y="4077656"/>
                <a:ext cx="1581094" cy="20919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5368425" y="4307520"/>
                <a:ext cx="1560318" cy="201173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>
                <a:off x="4282593" y="3829917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flipH="1">
                <a:off x="4046221" y="3705682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861231" y="3527343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708831" y="4461541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3537803" y="4338036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669657" y="508486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91187" y="494185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52160" y="484632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38005" y="472053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17112" y="5329575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45666" y="545419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05812" y="5159870"/>
            <a:ext cx="665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50423" y="519719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29933" y="556413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41099" y="578387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852160" y="600854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68910" y="586392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684193" y="56436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86000" y="512574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31701" y="490019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06103" y="457252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57952" y="43512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457953" y="413145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27231" y="398629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31701" y="421820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57193" y="447698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05776" y="384887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31268" y="411543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92948" y="43001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071960" y="45875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493817" y="528515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67892" y="552920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28650" y="574879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1205" y="3075485"/>
            <a:ext cx="2387279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Rebalancing</a:t>
            </a:r>
          </a:p>
          <a:p>
            <a:r>
              <a:rPr lang="en-US" sz="2400" dirty="0" smtClean="0"/>
              <a:t>Sum(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) = 0</a:t>
            </a:r>
          </a:p>
          <a:p>
            <a:r>
              <a:rPr lang="en-US" sz="2400" dirty="0" smtClean="0">
                <a:sym typeface="Wingdings"/>
              </a:rPr>
              <a:t> So background average to zero</a:t>
            </a:r>
            <a:endParaRPr lang="en-US" sz="2400" dirty="0"/>
          </a:p>
        </p:txBody>
      </p:sp>
      <p:grpSp>
        <p:nvGrpSpPr>
          <p:cNvPr id="65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66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7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860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grpSp>
        <p:nvGrpSpPr>
          <p:cNvPr id="77" name="Group 76"/>
          <p:cNvGrpSpPr/>
          <p:nvPr/>
        </p:nvGrpSpPr>
        <p:grpSpPr>
          <a:xfrm>
            <a:off x="1008071" y="201805"/>
            <a:ext cx="6899015" cy="6339548"/>
            <a:chOff x="1937954" y="1290845"/>
            <a:chExt cx="5162219" cy="5162219"/>
          </a:xfrm>
        </p:grpSpPr>
        <p:pic>
          <p:nvPicPr>
            <p:cNvPr id="4" name="Picture 3" descr="coded_aperture_full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954" y="1290845"/>
              <a:ext cx="5162219" cy="5162219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3708831" y="479145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861231" y="458577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129081" y="4462271"/>
              <a:ext cx="2424450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267050" y="4283336"/>
              <a:ext cx="2438881" cy="9837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607812" y="4970391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71587" y="5150615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28271" y="4283336"/>
              <a:ext cx="1777660" cy="68705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036506" y="4077656"/>
              <a:ext cx="1821825" cy="7138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252975" y="3885906"/>
              <a:ext cx="1847198" cy="7609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3537803" y="3527343"/>
              <a:ext cx="3390940" cy="2791911"/>
              <a:chOff x="3537803" y="3527343"/>
              <a:chExt cx="3390940" cy="2791911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 flipH="1">
                <a:off x="4531412" y="3885906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683812" y="4077656"/>
                <a:ext cx="1764100" cy="22415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>
                <a:off x="5124837" y="4077656"/>
                <a:ext cx="1581094" cy="20919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5368425" y="4307520"/>
                <a:ext cx="1560318" cy="201173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>
                <a:off x="4282593" y="3829917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flipH="1">
                <a:off x="4046221" y="3705682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861231" y="3527343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708831" y="4461541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3537803" y="4338036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669657" y="508486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91187" y="494185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52160" y="484632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38005" y="472053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17112" y="5329575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45666" y="545419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05812" y="5159870"/>
            <a:ext cx="665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50423" y="519719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29933" y="556413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41099" y="578387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852160" y="600854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68910" y="586392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684193" y="56436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86000" y="512574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31701" y="490019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06103" y="457252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57952" y="43512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457953" y="413145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27231" y="398629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31701" y="421820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57193" y="447698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05776" y="384887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31268" y="411543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92948" y="43001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071960" y="45875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493817" y="528515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67892" y="552920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28650" y="574879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8824" y="2117376"/>
            <a:ext cx="187564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Uniform </a:t>
            </a:r>
            <a:r>
              <a:rPr lang="en-US" sz="2400" dirty="0" err="1" smtClean="0"/>
              <a:t>bkg</a:t>
            </a:r>
            <a:r>
              <a:rPr lang="en-US" sz="2400" dirty="0" smtClean="0"/>
              <a:t>: </a:t>
            </a:r>
          </a:p>
          <a:p>
            <a:r>
              <a:rPr lang="en-US" sz="2400" dirty="0" smtClean="0"/>
              <a:t>1 </a:t>
            </a:r>
            <a:r>
              <a:rPr lang="en-US" sz="2400" dirty="0" err="1" smtClean="0"/>
              <a:t>ct</a:t>
            </a:r>
            <a:r>
              <a:rPr lang="en-US" sz="2400" dirty="0" smtClean="0"/>
              <a:t>/pix</a:t>
            </a:r>
            <a:endParaRPr lang="en-US" sz="2400" dirty="0"/>
          </a:p>
        </p:txBody>
      </p:sp>
      <p:grpSp>
        <p:nvGrpSpPr>
          <p:cNvPr id="93" name="Group 92"/>
          <p:cNvGrpSpPr/>
          <p:nvPr/>
        </p:nvGrpSpPr>
        <p:grpSpPr>
          <a:xfrm>
            <a:off x="-2154029" y="3013843"/>
            <a:ext cx="4967962" cy="3536380"/>
            <a:chOff x="2621257" y="2758016"/>
            <a:chExt cx="4967962" cy="3536380"/>
          </a:xfrm>
        </p:grpSpPr>
        <p:grpSp>
          <p:nvGrpSpPr>
            <p:cNvPr id="94" name="Group 93"/>
            <p:cNvGrpSpPr/>
            <p:nvPr/>
          </p:nvGrpSpPr>
          <p:grpSpPr>
            <a:xfrm>
              <a:off x="2739818" y="2758016"/>
              <a:ext cx="4849401" cy="3536380"/>
              <a:chOff x="2415081" y="3107084"/>
              <a:chExt cx="4849401" cy="3536380"/>
            </a:xfrm>
            <a:scene3d>
              <a:camera prst="orthographicFront">
                <a:rot lat="0" lon="0" rev="0"/>
              </a:camera>
              <a:lightRig rig="threePt" dir="t"/>
            </a:scene3d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2732144" y="4767228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2935818" y="4514639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3293785" y="4362967"/>
                <a:ext cx="3240141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3478173" y="4143223"/>
                <a:ext cx="3259427" cy="120807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2597138" y="4986972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>
                <a:off x="2415081" y="5208299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>
                <a:off x="3627270" y="3890633"/>
                <a:ext cx="3110329" cy="109633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3721852" y="3586393"/>
                <a:ext cx="3219422" cy="118083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3831477" y="3323245"/>
                <a:ext cx="3433005" cy="126634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5" name="Group 104"/>
              <p:cNvGrpSpPr/>
              <p:nvPr/>
            </p:nvGrpSpPr>
            <p:grpSpPr>
              <a:xfrm>
                <a:off x="2503575" y="3107084"/>
                <a:ext cx="4531800" cy="3536380"/>
                <a:chOff x="3537803" y="3439621"/>
                <a:chExt cx="3390940" cy="2879633"/>
              </a:xfrm>
            </p:grpSpPr>
            <p:cxnSp>
              <p:nvCxnSpPr>
                <p:cNvPr id="106" name="Straight Connector 105"/>
                <p:cNvCxnSpPr/>
                <p:nvPr/>
              </p:nvCxnSpPr>
              <p:spPr>
                <a:xfrm flipH="1">
                  <a:off x="4531412" y="3885906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 flipH="1">
                  <a:off x="4683812" y="4077656"/>
                  <a:ext cx="1764100" cy="224159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 flipH="1">
                  <a:off x="5124837" y="4077656"/>
                  <a:ext cx="1581094" cy="209191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 flipH="1">
                  <a:off x="5368425" y="4307520"/>
                  <a:ext cx="1560318" cy="2011734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 flipH="1">
                  <a:off x="4282593" y="3829917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 flipH="1">
                  <a:off x="4046221" y="3705682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 flipH="1">
                  <a:off x="3861231" y="3527343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 flipH="1">
                  <a:off x="3708831" y="3527343"/>
                  <a:ext cx="1659594" cy="2074672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 flipH="1">
                  <a:off x="3537803" y="3439621"/>
                  <a:ext cx="1587034" cy="2038889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5" name="Diamond 94"/>
            <p:cNvSpPr/>
            <p:nvPr/>
          </p:nvSpPr>
          <p:spPr>
            <a:xfrm>
              <a:off x="2621257" y="2974178"/>
              <a:ext cx="4967961" cy="3133062"/>
            </a:xfrm>
            <a:prstGeom prst="diamond">
              <a:avLst/>
            </a:prstGeom>
            <a:solidFill>
              <a:schemeClr val="tx1">
                <a:alpha val="55000"/>
              </a:schemeClr>
            </a:solidFill>
            <a:scene3d>
              <a:camera prst="orthographicFront">
                <a:rot lat="0" lon="0" rev="96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" name="TextBox 114"/>
          <p:cNvSpPr txBox="1"/>
          <p:nvPr/>
        </p:nvSpPr>
        <p:spPr>
          <a:xfrm>
            <a:off x="2161126" y="391966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957452" y="416653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811409" y="44028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559560" y="466165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348941" y="491581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154167" y="512033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964193" y="537946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758807" y="559641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66602" y="578387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831527" y="376212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1623791" y="403172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1433635" y="43001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1199521" y="45280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964193" y="479053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777185" y="503098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91040" y="521565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40677" y="545140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188828" y="569890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1537000" y="370755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1348941" y="390648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143240" y="416374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943650" y="44378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692526" y="462250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336" y="489373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14753" y="514490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72393" y="532828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-77842" y="559641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1205115" y="357333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1008071" y="379162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834247" y="406850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591040" y="42531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399411" y="45280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198317" y="477091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62903" y="500620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708322" y="369211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361461" y="357745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506958" y="394679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262683" y="41862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163080" y="379739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72392" y="44378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-10927" y="405206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85174" y="343952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-136852" y="368031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6286892" y="2117376"/>
            <a:ext cx="187564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Weight (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159" name="TextBox 158"/>
          <p:cNvSpPr txBox="1"/>
          <p:nvPr/>
        </p:nvSpPr>
        <p:spPr>
          <a:xfrm>
            <a:off x="2138944" y="3322383"/>
            <a:ext cx="3820727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Imagine there is a uniform background </a:t>
            </a:r>
          </a:p>
          <a:p>
            <a:r>
              <a:rPr lang="en-US" dirty="0" smtClean="0"/>
              <a:t>of 1 photon per detector</a:t>
            </a:r>
          </a:p>
        </p:txBody>
      </p:sp>
      <p:grpSp>
        <p:nvGrpSpPr>
          <p:cNvPr id="160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61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62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7344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grpSp>
        <p:nvGrpSpPr>
          <p:cNvPr id="77" name="Group 76"/>
          <p:cNvGrpSpPr/>
          <p:nvPr/>
        </p:nvGrpSpPr>
        <p:grpSpPr>
          <a:xfrm>
            <a:off x="1008071" y="201805"/>
            <a:ext cx="6899015" cy="6339548"/>
            <a:chOff x="1937954" y="1290845"/>
            <a:chExt cx="5162219" cy="5162219"/>
          </a:xfrm>
        </p:grpSpPr>
        <p:pic>
          <p:nvPicPr>
            <p:cNvPr id="4" name="Picture 3" descr="coded_aperture_full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954" y="1290845"/>
              <a:ext cx="5162219" cy="5162219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3708831" y="479145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861231" y="458577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129081" y="4462271"/>
              <a:ext cx="2424450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267050" y="4283336"/>
              <a:ext cx="2438881" cy="9837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607812" y="4970391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71587" y="5150615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28271" y="4283336"/>
              <a:ext cx="1777660" cy="68705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036506" y="4077656"/>
              <a:ext cx="1821825" cy="7138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252975" y="3885906"/>
              <a:ext cx="1847198" cy="7609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3537803" y="3527343"/>
              <a:ext cx="3390940" cy="2791911"/>
              <a:chOff x="3537803" y="3527343"/>
              <a:chExt cx="3390940" cy="2791911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 flipH="1">
                <a:off x="4531412" y="3885906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683812" y="4077656"/>
                <a:ext cx="1764100" cy="22415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>
                <a:off x="5124837" y="4077656"/>
                <a:ext cx="1581094" cy="20919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5368425" y="4307520"/>
                <a:ext cx="1560318" cy="201173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>
                <a:off x="4282593" y="3829917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flipH="1">
                <a:off x="4046221" y="3705682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861231" y="3527343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708831" y="4461541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3537803" y="4338036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669657" y="508486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91187" y="494185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52160" y="484632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38005" y="472053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17112" y="5329575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45666" y="545419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05812" y="5159870"/>
            <a:ext cx="665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50423" y="519719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29933" y="556413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41099" y="578387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852160" y="600854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68910" y="586392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684193" y="56436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86000" y="512574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31701" y="490019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06103" y="457252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57952" y="43512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457953" y="413145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27231" y="398629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31701" y="421820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57193" y="447698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05776" y="384887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31268" y="411543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92948" y="43001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071960" y="45875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493817" y="528515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67892" y="552920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28650" y="574879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8824" y="2117376"/>
            <a:ext cx="187564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Uniform </a:t>
            </a:r>
            <a:r>
              <a:rPr lang="en-US" sz="2400" dirty="0" err="1" smtClean="0"/>
              <a:t>bkg</a:t>
            </a:r>
            <a:r>
              <a:rPr lang="en-US" sz="2400" dirty="0" smtClean="0"/>
              <a:t>: </a:t>
            </a:r>
          </a:p>
          <a:p>
            <a:r>
              <a:rPr lang="en-US" sz="2400" dirty="0" smtClean="0"/>
              <a:t>1 </a:t>
            </a:r>
            <a:r>
              <a:rPr lang="en-US" sz="2400" dirty="0" err="1" smtClean="0"/>
              <a:t>ct</a:t>
            </a:r>
            <a:r>
              <a:rPr lang="en-US" sz="2400" dirty="0" smtClean="0"/>
              <a:t>/pix</a:t>
            </a:r>
            <a:endParaRPr lang="en-US" sz="2400" dirty="0"/>
          </a:p>
        </p:txBody>
      </p:sp>
      <p:grpSp>
        <p:nvGrpSpPr>
          <p:cNvPr id="93" name="Group 92"/>
          <p:cNvGrpSpPr/>
          <p:nvPr/>
        </p:nvGrpSpPr>
        <p:grpSpPr>
          <a:xfrm>
            <a:off x="-2154029" y="3013843"/>
            <a:ext cx="4967962" cy="3536380"/>
            <a:chOff x="2621257" y="2758016"/>
            <a:chExt cx="4967962" cy="3536380"/>
          </a:xfrm>
        </p:grpSpPr>
        <p:grpSp>
          <p:nvGrpSpPr>
            <p:cNvPr id="94" name="Group 93"/>
            <p:cNvGrpSpPr/>
            <p:nvPr/>
          </p:nvGrpSpPr>
          <p:grpSpPr>
            <a:xfrm>
              <a:off x="2739818" y="2758016"/>
              <a:ext cx="4849401" cy="3536380"/>
              <a:chOff x="2415081" y="3107084"/>
              <a:chExt cx="4849401" cy="3536380"/>
            </a:xfrm>
            <a:scene3d>
              <a:camera prst="orthographicFront">
                <a:rot lat="0" lon="0" rev="0"/>
              </a:camera>
              <a:lightRig rig="threePt" dir="t"/>
            </a:scene3d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2732144" y="4767228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2935818" y="4514639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3293785" y="4362967"/>
                <a:ext cx="3240141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3478173" y="4143223"/>
                <a:ext cx="3259427" cy="120807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2597138" y="4986972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>
                <a:off x="2415081" y="5208299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>
                <a:off x="3627270" y="3890633"/>
                <a:ext cx="3110329" cy="109633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3721852" y="3586393"/>
                <a:ext cx="3219422" cy="118083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3831477" y="3323245"/>
                <a:ext cx="3433005" cy="126634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5" name="Group 104"/>
              <p:cNvGrpSpPr/>
              <p:nvPr/>
            </p:nvGrpSpPr>
            <p:grpSpPr>
              <a:xfrm>
                <a:off x="2503575" y="3107084"/>
                <a:ext cx="4531800" cy="3536380"/>
                <a:chOff x="3537803" y="3439621"/>
                <a:chExt cx="3390940" cy="2879633"/>
              </a:xfrm>
            </p:grpSpPr>
            <p:cxnSp>
              <p:nvCxnSpPr>
                <p:cNvPr id="106" name="Straight Connector 105"/>
                <p:cNvCxnSpPr/>
                <p:nvPr/>
              </p:nvCxnSpPr>
              <p:spPr>
                <a:xfrm flipH="1">
                  <a:off x="4531412" y="3885906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 flipH="1">
                  <a:off x="4683812" y="4077656"/>
                  <a:ext cx="1764100" cy="224159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 flipH="1">
                  <a:off x="5124837" y="4077656"/>
                  <a:ext cx="1581094" cy="209191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 flipH="1">
                  <a:off x="5368425" y="4307520"/>
                  <a:ext cx="1560318" cy="2011734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 flipH="1">
                  <a:off x="4282593" y="3829917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 flipH="1">
                  <a:off x="4046221" y="3705682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 flipH="1">
                  <a:off x="3861231" y="3527343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 flipH="1">
                  <a:off x="3708831" y="3527343"/>
                  <a:ext cx="1659594" cy="2074672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 flipH="1">
                  <a:off x="3537803" y="3439621"/>
                  <a:ext cx="1587034" cy="2038889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5" name="Diamond 94"/>
            <p:cNvSpPr/>
            <p:nvPr/>
          </p:nvSpPr>
          <p:spPr>
            <a:xfrm>
              <a:off x="2621257" y="2974178"/>
              <a:ext cx="4967961" cy="3133062"/>
            </a:xfrm>
            <a:prstGeom prst="diamond">
              <a:avLst/>
            </a:prstGeom>
            <a:solidFill>
              <a:schemeClr val="tx1">
                <a:alpha val="55000"/>
              </a:schemeClr>
            </a:solidFill>
            <a:scene3d>
              <a:camera prst="orthographicFront">
                <a:rot lat="0" lon="0" rev="96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" name="TextBox 114"/>
          <p:cNvSpPr txBox="1"/>
          <p:nvPr/>
        </p:nvSpPr>
        <p:spPr>
          <a:xfrm>
            <a:off x="2161126" y="391966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957452" y="416653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811409" y="44028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559560" y="466165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348941" y="491581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154167" y="512033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964193" y="537946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758807" y="559641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66602" y="578387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831527" y="376212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1623791" y="403172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1433635" y="43001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1199521" y="45280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964193" y="479053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777185" y="503098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91040" y="521565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40677" y="545140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188828" y="569890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1537000" y="370755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1348941" y="390648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143240" y="416374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943650" y="44378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692526" y="462250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336" y="489373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14753" y="514490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72393" y="532828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-77842" y="559641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1205115" y="357333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1008071" y="379162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834247" y="406850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591040" y="42531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399411" y="45280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198317" y="477091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62903" y="500620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708322" y="369211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361461" y="357745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506958" y="394679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262683" y="41862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163080" y="379739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72392" y="44378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-10927" y="405206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85174" y="343952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-136852" y="368031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6286892" y="2117376"/>
            <a:ext cx="187564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Weight (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159" name="TextBox 158"/>
          <p:cNvSpPr txBox="1"/>
          <p:nvPr/>
        </p:nvSpPr>
        <p:spPr>
          <a:xfrm>
            <a:off x="2138944" y="3322383"/>
            <a:ext cx="685581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Imagine there is a uniform background </a:t>
            </a:r>
          </a:p>
          <a:p>
            <a:r>
              <a:rPr lang="en-US" dirty="0" smtClean="0"/>
              <a:t>of 1 photon per detector</a:t>
            </a:r>
          </a:p>
          <a:p>
            <a:pPr marL="285750" indent="-285750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Mask-weighted count for this source location:</a:t>
            </a:r>
          </a:p>
          <a:p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    Sum(</a:t>
            </a:r>
            <a:r>
              <a:rPr lang="en-US" dirty="0" err="1" smtClean="0">
                <a:sym typeface="Wingdings"/>
              </a:rPr>
              <a:t>bkg</a:t>
            </a:r>
            <a:r>
              <a:rPr lang="en-US" dirty="0" smtClean="0">
                <a:sym typeface="Wingdings"/>
              </a:rPr>
              <a:t>*</a:t>
            </a:r>
            <a:r>
              <a:rPr lang="en-US" dirty="0" err="1" smtClean="0">
                <a:sym typeface="Wingdings"/>
              </a:rPr>
              <a:t>w</a:t>
            </a:r>
            <a:r>
              <a:rPr lang="en-US" baseline="-25000" dirty="0" err="1" smtClean="0">
                <a:sym typeface="Wingdings"/>
              </a:rPr>
              <a:t>i</a:t>
            </a:r>
            <a:r>
              <a:rPr lang="en-US" dirty="0" smtClean="0">
                <a:sym typeface="Wingdings"/>
              </a:rPr>
              <a:t>) = 1*0.8 + 1*1 + 1*1 + 1*1 + 1*0.6 + 1*0.5 + 1*0.9 = 5.8</a:t>
            </a:r>
          </a:p>
        </p:txBody>
      </p:sp>
      <p:grpSp>
        <p:nvGrpSpPr>
          <p:cNvPr id="161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62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63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03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grpSp>
        <p:nvGrpSpPr>
          <p:cNvPr id="77" name="Group 76"/>
          <p:cNvGrpSpPr/>
          <p:nvPr/>
        </p:nvGrpSpPr>
        <p:grpSpPr>
          <a:xfrm>
            <a:off x="1008071" y="201805"/>
            <a:ext cx="6899015" cy="6339548"/>
            <a:chOff x="1937954" y="1290845"/>
            <a:chExt cx="5162219" cy="5162219"/>
          </a:xfrm>
        </p:grpSpPr>
        <p:pic>
          <p:nvPicPr>
            <p:cNvPr id="4" name="Picture 3" descr="coded_aperture_full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954" y="1290845"/>
              <a:ext cx="5162219" cy="5162219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3708831" y="479145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861231" y="458577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129081" y="4462271"/>
              <a:ext cx="2424450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267050" y="4283336"/>
              <a:ext cx="2438881" cy="9837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607812" y="4970391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71587" y="5150615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28271" y="4283336"/>
              <a:ext cx="1777660" cy="68705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036506" y="4077656"/>
              <a:ext cx="1821825" cy="7138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252975" y="3885906"/>
              <a:ext cx="1847198" cy="7609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3537803" y="3527343"/>
              <a:ext cx="3390940" cy="2791911"/>
              <a:chOff x="3537803" y="3527343"/>
              <a:chExt cx="3390940" cy="2791911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 flipH="1">
                <a:off x="4531412" y="3885906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683812" y="4077656"/>
                <a:ext cx="1764100" cy="22415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>
                <a:off x="5124837" y="4077656"/>
                <a:ext cx="1581094" cy="20919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5368425" y="4307520"/>
                <a:ext cx="1560318" cy="201173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>
                <a:off x="4282593" y="3829917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flipH="1">
                <a:off x="4046221" y="3705682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861231" y="3527343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708831" y="4461541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3537803" y="4338036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669657" y="508486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91187" y="494185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52160" y="484632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38005" y="472053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17112" y="5329575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45666" y="545419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05812" y="5159870"/>
            <a:ext cx="665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50423" y="519719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29933" y="556413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41099" y="578387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852160" y="600854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68910" y="586392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684193" y="56436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86000" y="512574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31701" y="490019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06103" y="457252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57952" y="43512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457953" y="413145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27231" y="398629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31701" y="421820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57193" y="447698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05776" y="384887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31268" y="411543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92948" y="43001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071960" y="45875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493817" y="528515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67892" y="552920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28650" y="574879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8824" y="2117376"/>
            <a:ext cx="187564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Uniform </a:t>
            </a:r>
            <a:r>
              <a:rPr lang="en-US" sz="2400" dirty="0" err="1" smtClean="0"/>
              <a:t>bkg</a:t>
            </a:r>
            <a:r>
              <a:rPr lang="en-US" sz="2400" dirty="0" smtClean="0"/>
              <a:t>: </a:t>
            </a:r>
          </a:p>
          <a:p>
            <a:r>
              <a:rPr lang="en-US" sz="2400" dirty="0" smtClean="0"/>
              <a:t>1 </a:t>
            </a:r>
            <a:r>
              <a:rPr lang="en-US" sz="2400" dirty="0" err="1" smtClean="0"/>
              <a:t>ct</a:t>
            </a:r>
            <a:r>
              <a:rPr lang="en-US" sz="2400" dirty="0" smtClean="0"/>
              <a:t>/pix</a:t>
            </a:r>
            <a:endParaRPr lang="en-US" sz="2400" dirty="0"/>
          </a:p>
        </p:txBody>
      </p:sp>
      <p:grpSp>
        <p:nvGrpSpPr>
          <p:cNvPr id="93" name="Group 92"/>
          <p:cNvGrpSpPr/>
          <p:nvPr/>
        </p:nvGrpSpPr>
        <p:grpSpPr>
          <a:xfrm>
            <a:off x="-2154029" y="3013843"/>
            <a:ext cx="4967962" cy="3536380"/>
            <a:chOff x="2621257" y="2758016"/>
            <a:chExt cx="4967962" cy="3536380"/>
          </a:xfrm>
        </p:grpSpPr>
        <p:grpSp>
          <p:nvGrpSpPr>
            <p:cNvPr id="94" name="Group 93"/>
            <p:cNvGrpSpPr/>
            <p:nvPr/>
          </p:nvGrpSpPr>
          <p:grpSpPr>
            <a:xfrm>
              <a:off x="2739818" y="2758016"/>
              <a:ext cx="4849401" cy="3536380"/>
              <a:chOff x="2415081" y="3107084"/>
              <a:chExt cx="4849401" cy="3536380"/>
            </a:xfrm>
            <a:scene3d>
              <a:camera prst="orthographicFront">
                <a:rot lat="0" lon="0" rev="0"/>
              </a:camera>
              <a:lightRig rig="threePt" dir="t"/>
            </a:scene3d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2732144" y="4767228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2935818" y="4514639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3293785" y="4362967"/>
                <a:ext cx="3240141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3478173" y="4143223"/>
                <a:ext cx="3259427" cy="120807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2597138" y="4986972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>
                <a:off x="2415081" y="5208299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>
                <a:off x="3627270" y="3890633"/>
                <a:ext cx="3110329" cy="109633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3721852" y="3586393"/>
                <a:ext cx="3219422" cy="118083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3831477" y="3323245"/>
                <a:ext cx="3433005" cy="126634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5" name="Group 104"/>
              <p:cNvGrpSpPr/>
              <p:nvPr/>
            </p:nvGrpSpPr>
            <p:grpSpPr>
              <a:xfrm>
                <a:off x="2503575" y="3107084"/>
                <a:ext cx="4531800" cy="3536380"/>
                <a:chOff x="3537803" y="3439621"/>
                <a:chExt cx="3390940" cy="2879633"/>
              </a:xfrm>
            </p:grpSpPr>
            <p:cxnSp>
              <p:nvCxnSpPr>
                <p:cNvPr id="106" name="Straight Connector 105"/>
                <p:cNvCxnSpPr/>
                <p:nvPr/>
              </p:nvCxnSpPr>
              <p:spPr>
                <a:xfrm flipH="1">
                  <a:off x="4531412" y="3885906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 flipH="1">
                  <a:off x="4683812" y="4077656"/>
                  <a:ext cx="1764100" cy="224159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 flipH="1">
                  <a:off x="5124837" y="4077656"/>
                  <a:ext cx="1581094" cy="209191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 flipH="1">
                  <a:off x="5368425" y="4307520"/>
                  <a:ext cx="1560318" cy="2011734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 flipH="1">
                  <a:off x="4282593" y="3829917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 flipH="1">
                  <a:off x="4046221" y="3705682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 flipH="1">
                  <a:off x="3861231" y="3527343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 flipH="1">
                  <a:off x="3708831" y="3527343"/>
                  <a:ext cx="1659594" cy="2074672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 flipH="1">
                  <a:off x="3537803" y="3439621"/>
                  <a:ext cx="1587034" cy="2038889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5" name="Diamond 94"/>
            <p:cNvSpPr/>
            <p:nvPr/>
          </p:nvSpPr>
          <p:spPr>
            <a:xfrm>
              <a:off x="2621257" y="2974178"/>
              <a:ext cx="4967961" cy="3133062"/>
            </a:xfrm>
            <a:prstGeom prst="diamond">
              <a:avLst/>
            </a:prstGeom>
            <a:solidFill>
              <a:schemeClr val="tx1">
                <a:alpha val="55000"/>
              </a:schemeClr>
            </a:solidFill>
            <a:scene3d>
              <a:camera prst="orthographicFront">
                <a:rot lat="0" lon="0" rev="96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" name="TextBox 114"/>
          <p:cNvSpPr txBox="1"/>
          <p:nvPr/>
        </p:nvSpPr>
        <p:spPr>
          <a:xfrm>
            <a:off x="2161126" y="391966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957452" y="416653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811409" y="44028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559560" y="466165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1348941" y="491581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154167" y="512033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964193" y="537946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758807" y="559641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566602" y="578387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831527" y="376212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1623791" y="403172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1433635" y="43001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1199521" y="45280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964193" y="479053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777185" y="503098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91040" y="521565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40677" y="545140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188828" y="569890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1537000" y="370755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1348941" y="390648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143240" y="416374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943650" y="44378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692526" y="462250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336" y="489373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314753" y="514490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72393" y="532828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-77842" y="559641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1205115" y="357333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1008071" y="379162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834247" y="406850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591040" y="42531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399411" y="452807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198317" y="477091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62903" y="500620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708322" y="369211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361461" y="357745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506958" y="394679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262683" y="41862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163080" y="379739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72392" y="44378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-10927" y="405206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85174" y="343952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-136852" y="368031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6286892" y="2117376"/>
            <a:ext cx="187564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Weight (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159" name="TextBox 158"/>
          <p:cNvSpPr txBox="1"/>
          <p:nvPr/>
        </p:nvSpPr>
        <p:spPr>
          <a:xfrm>
            <a:off x="2138944" y="3322383"/>
            <a:ext cx="685581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Imagine there is a uniform background </a:t>
            </a:r>
          </a:p>
          <a:p>
            <a:r>
              <a:rPr lang="en-US" dirty="0" smtClean="0"/>
              <a:t>of 1 photon per detector</a:t>
            </a:r>
          </a:p>
          <a:p>
            <a:pPr marL="285750" indent="-285750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Mask-weighted count for this source location:</a:t>
            </a:r>
          </a:p>
          <a:p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    Sum(</a:t>
            </a:r>
            <a:r>
              <a:rPr lang="en-US" dirty="0" err="1" smtClean="0">
                <a:sym typeface="Wingdings"/>
              </a:rPr>
              <a:t>bkg</a:t>
            </a:r>
            <a:r>
              <a:rPr lang="en-US" dirty="0" smtClean="0">
                <a:sym typeface="Wingdings"/>
              </a:rPr>
              <a:t>*</a:t>
            </a:r>
            <a:r>
              <a:rPr lang="en-US" dirty="0" err="1" smtClean="0">
                <a:sym typeface="Wingdings"/>
              </a:rPr>
              <a:t>w</a:t>
            </a:r>
            <a:r>
              <a:rPr lang="en-US" baseline="-25000" dirty="0" err="1" smtClean="0">
                <a:sym typeface="Wingdings"/>
              </a:rPr>
              <a:t>i</a:t>
            </a:r>
            <a:r>
              <a:rPr lang="en-US" dirty="0" smtClean="0">
                <a:sym typeface="Wingdings"/>
              </a:rPr>
              <a:t>) = 1*0.8 + 1*1 + 1*1 + 1*1 + 1*0.6 + 1*0.5 + 1*0.9 = 5.8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1599922" y="4720532"/>
            <a:ext cx="7327647" cy="17543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/>
              </a:rPr>
              <a:t>But we know this is just background, </a:t>
            </a:r>
          </a:p>
          <a:p>
            <a:r>
              <a:rPr lang="en-US" dirty="0" smtClean="0">
                <a:sym typeface="Wingdings"/>
              </a:rPr>
              <a:t>So we would like the resulting mask-weighting count to be zero</a:t>
            </a:r>
          </a:p>
          <a:p>
            <a:pPr marL="285750" indent="-285750">
              <a:buFont typeface="Wingdings" charset="0"/>
              <a:buChar char="à"/>
            </a:pPr>
            <a:r>
              <a:rPr lang="en-US" dirty="0" err="1" smtClean="0">
                <a:sym typeface="Wingdings"/>
              </a:rPr>
              <a:t>Rebalacing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(for example, w</a:t>
            </a:r>
            <a:r>
              <a:rPr lang="en-US" baseline="-25000" dirty="0" smtClean="0">
                <a:sym typeface="Wingdings"/>
              </a:rPr>
              <a:t>i</a:t>
            </a:r>
            <a:r>
              <a:rPr lang="en-US" dirty="0" smtClean="0">
                <a:sym typeface="Wingdings"/>
              </a:rPr>
              <a:t>-0.1)</a:t>
            </a:r>
          </a:p>
          <a:p>
            <a:pPr marL="285750" indent="-285750">
              <a:buFont typeface="Wingdings" charset="0"/>
              <a:buChar char="à"/>
            </a:pPr>
            <a:r>
              <a:rPr lang="en-US" dirty="0" smtClean="0">
                <a:sym typeface="Wingdings"/>
              </a:rPr>
              <a:t>Sum(</a:t>
            </a:r>
            <a:r>
              <a:rPr lang="en-US" dirty="0" err="1" smtClean="0">
                <a:sym typeface="Wingdings"/>
              </a:rPr>
              <a:t>bkg</a:t>
            </a:r>
            <a:r>
              <a:rPr lang="en-US" dirty="0" smtClean="0">
                <a:sym typeface="Wingdings"/>
              </a:rPr>
              <a:t>*(w</a:t>
            </a:r>
            <a:r>
              <a:rPr lang="en-US" baseline="-25000" dirty="0" smtClean="0">
                <a:sym typeface="Wingdings"/>
              </a:rPr>
              <a:t>i</a:t>
            </a:r>
            <a:r>
              <a:rPr lang="en-US" dirty="0" smtClean="0">
                <a:sym typeface="Wingdings"/>
              </a:rPr>
              <a:t>-0.1)) = </a:t>
            </a:r>
            <a:r>
              <a:rPr lang="en-US" dirty="0">
                <a:sym typeface="Wingdings"/>
              </a:rPr>
              <a:t>1*</a:t>
            </a:r>
            <a:r>
              <a:rPr lang="en-US" dirty="0" smtClean="0">
                <a:sym typeface="Wingdings"/>
              </a:rPr>
              <a:t>0.7 </a:t>
            </a:r>
            <a:r>
              <a:rPr lang="en-US" dirty="0">
                <a:sym typeface="Wingdings"/>
              </a:rPr>
              <a:t>+ 1</a:t>
            </a:r>
            <a:r>
              <a:rPr lang="en-US" dirty="0" smtClean="0">
                <a:sym typeface="Wingdings"/>
              </a:rPr>
              <a:t>*0.9 </a:t>
            </a:r>
            <a:r>
              <a:rPr lang="en-US" dirty="0">
                <a:sym typeface="Wingdings"/>
              </a:rPr>
              <a:t>+ 1</a:t>
            </a:r>
            <a:r>
              <a:rPr lang="en-US" dirty="0" smtClean="0">
                <a:sym typeface="Wingdings"/>
              </a:rPr>
              <a:t>*0.9 </a:t>
            </a:r>
            <a:r>
              <a:rPr lang="en-US" dirty="0">
                <a:sym typeface="Wingdings"/>
              </a:rPr>
              <a:t>+ 1</a:t>
            </a:r>
            <a:r>
              <a:rPr lang="en-US" dirty="0" smtClean="0">
                <a:sym typeface="Wingdings"/>
              </a:rPr>
              <a:t>*0.9 </a:t>
            </a:r>
            <a:r>
              <a:rPr lang="en-US" dirty="0">
                <a:sym typeface="Wingdings"/>
              </a:rPr>
              <a:t>+ 1*</a:t>
            </a:r>
            <a:r>
              <a:rPr lang="en-US" dirty="0" smtClean="0">
                <a:sym typeface="Wingdings"/>
              </a:rPr>
              <a:t>0.5 </a:t>
            </a:r>
            <a:r>
              <a:rPr lang="en-US" dirty="0">
                <a:sym typeface="Wingdings"/>
              </a:rPr>
              <a:t>+ 1*</a:t>
            </a:r>
            <a:r>
              <a:rPr lang="en-US" dirty="0" smtClean="0">
                <a:sym typeface="Wingdings"/>
              </a:rPr>
              <a:t>0.4 </a:t>
            </a:r>
            <a:r>
              <a:rPr lang="en-US" dirty="0">
                <a:sym typeface="Wingdings"/>
              </a:rPr>
              <a:t>+ 1*</a:t>
            </a:r>
            <a:r>
              <a:rPr lang="en-US" dirty="0" smtClean="0">
                <a:sym typeface="Wingdings"/>
              </a:rPr>
              <a:t>0.8 </a:t>
            </a:r>
          </a:p>
          <a:p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                                         </a:t>
            </a:r>
            <a:r>
              <a:rPr lang="mr-IN" dirty="0" smtClean="0">
                <a:sym typeface="Wingdings"/>
              </a:rPr>
              <a:t>–</a:t>
            </a:r>
            <a:r>
              <a:rPr lang="en-US" dirty="0" smtClean="0">
                <a:sym typeface="Wingdings"/>
              </a:rPr>
              <a:t> 0.1*(rest of the detector weights)</a:t>
            </a:r>
          </a:p>
          <a:p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                                      = 0</a:t>
            </a:r>
            <a:endParaRPr lang="en-US" dirty="0"/>
          </a:p>
        </p:txBody>
      </p:sp>
      <p:grpSp>
        <p:nvGrpSpPr>
          <p:cNvPr id="161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62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63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869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grpSp>
        <p:nvGrpSpPr>
          <p:cNvPr id="77" name="Group 76"/>
          <p:cNvGrpSpPr/>
          <p:nvPr/>
        </p:nvGrpSpPr>
        <p:grpSpPr>
          <a:xfrm>
            <a:off x="1008071" y="201805"/>
            <a:ext cx="6899015" cy="6339548"/>
            <a:chOff x="1937954" y="1290845"/>
            <a:chExt cx="5162219" cy="5162219"/>
          </a:xfrm>
        </p:grpSpPr>
        <p:pic>
          <p:nvPicPr>
            <p:cNvPr id="4" name="Picture 3" descr="coded_aperture_full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954" y="1290845"/>
              <a:ext cx="5162219" cy="5162219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3708831" y="479145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861231" y="458577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129081" y="4462271"/>
              <a:ext cx="2424450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267050" y="4283336"/>
              <a:ext cx="2438881" cy="9837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607812" y="4970391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71587" y="5150615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28271" y="4283336"/>
              <a:ext cx="1777660" cy="68705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036506" y="4077656"/>
              <a:ext cx="1821825" cy="7138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252975" y="3885906"/>
              <a:ext cx="1847198" cy="7609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3537803" y="3527343"/>
              <a:ext cx="3390940" cy="2791911"/>
              <a:chOff x="3537803" y="3527343"/>
              <a:chExt cx="3390940" cy="2791911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 flipH="1">
                <a:off x="4531412" y="3885906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683812" y="4077656"/>
                <a:ext cx="1764100" cy="22415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>
                <a:off x="5124837" y="4077656"/>
                <a:ext cx="1581094" cy="20919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5368425" y="4307520"/>
                <a:ext cx="1560318" cy="201173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>
                <a:off x="4282593" y="3829917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flipH="1">
                <a:off x="4046221" y="3705682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861231" y="3527343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708831" y="4461541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3537803" y="4338036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669657" y="508486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91187" y="4941859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52160" y="484632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38005" y="472053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17112" y="5329575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45666" y="545419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05812" y="5159870"/>
            <a:ext cx="665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50423" y="519719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29933" y="556413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41099" y="578387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852160" y="600854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68910" y="586392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684193" y="56436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86000" y="512574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31701" y="490019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06103" y="457252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257952" y="43512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457953" y="4131456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27231" y="398629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31701" y="4218205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657193" y="4476988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705776" y="3848873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31268" y="4115434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92948" y="4300100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071960" y="458753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493817" y="5285151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67892" y="5529202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28650" y="5748797"/>
            <a:ext cx="251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907086" y="5158057"/>
            <a:ext cx="1062443" cy="461665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 </a:t>
            </a:r>
            <a:r>
              <a:rPr lang="en-US" sz="2400" dirty="0" smtClean="0"/>
              <a:t> -0.1</a:t>
            </a:r>
            <a:endParaRPr lang="en-US" sz="24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7035375" y="5454192"/>
            <a:ext cx="87171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21205" y="3075485"/>
            <a:ext cx="2387279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Rebalancing</a:t>
            </a:r>
          </a:p>
          <a:p>
            <a:r>
              <a:rPr lang="en-US" sz="2400" dirty="0" smtClean="0"/>
              <a:t>Sum(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) = 0</a:t>
            </a:r>
          </a:p>
          <a:p>
            <a:r>
              <a:rPr lang="en-US" sz="2400" dirty="0" smtClean="0">
                <a:sym typeface="Wingdings"/>
              </a:rPr>
              <a:t> So background average to zero</a:t>
            </a:r>
            <a:endParaRPr lang="en-US" sz="2400" dirty="0"/>
          </a:p>
        </p:txBody>
      </p:sp>
      <p:grpSp>
        <p:nvGrpSpPr>
          <p:cNvPr id="66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67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8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4258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grpSp>
        <p:nvGrpSpPr>
          <p:cNvPr id="77" name="Group 76"/>
          <p:cNvGrpSpPr/>
          <p:nvPr/>
        </p:nvGrpSpPr>
        <p:grpSpPr>
          <a:xfrm>
            <a:off x="1008071" y="201805"/>
            <a:ext cx="6899015" cy="6339548"/>
            <a:chOff x="1937954" y="1290845"/>
            <a:chExt cx="5162219" cy="5162219"/>
          </a:xfrm>
        </p:grpSpPr>
        <p:pic>
          <p:nvPicPr>
            <p:cNvPr id="4" name="Picture 3" descr="coded_aperture_full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954" y="1290845"/>
              <a:ext cx="5162219" cy="5162219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3708831" y="479145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861231" y="458577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129081" y="4462271"/>
              <a:ext cx="2424450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267050" y="4283336"/>
              <a:ext cx="2438881" cy="9837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607812" y="4970391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71587" y="5150615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28271" y="4283336"/>
              <a:ext cx="1777660" cy="68705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036506" y="4077656"/>
              <a:ext cx="1821825" cy="7138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252975" y="3885906"/>
              <a:ext cx="1847198" cy="7609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3537803" y="3527343"/>
              <a:ext cx="3390940" cy="2791911"/>
              <a:chOff x="3537803" y="3527343"/>
              <a:chExt cx="3390940" cy="2791911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 flipH="1">
                <a:off x="4531412" y="3885906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683812" y="4077656"/>
                <a:ext cx="1764100" cy="22415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>
                <a:off x="5124837" y="4077656"/>
                <a:ext cx="1581094" cy="20919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5368425" y="4307520"/>
                <a:ext cx="1560318" cy="201173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>
                <a:off x="4282593" y="3829917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flipH="1">
                <a:off x="4046221" y="3705682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861231" y="3527343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708831" y="4461541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3537803" y="4338036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567164" y="5084860"/>
            <a:ext cx="606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26393" y="4941859"/>
            <a:ext cx="518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71008" y="4846320"/>
            <a:ext cx="50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38005" y="472053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0.7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17112" y="5329575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45666" y="545419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05812" y="5159870"/>
            <a:ext cx="665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943171" y="3986295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626066" y="3848873"/>
            <a:ext cx="80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</a:t>
            </a:r>
            <a:r>
              <a:rPr lang="en-US" dirty="0" smtClean="0">
                <a:solidFill>
                  <a:schemeClr val="bg1"/>
                </a:solidFill>
              </a:rPr>
              <a:t>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338005" y="4106495"/>
            <a:ext cx="726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710001" y="4213875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277896" y="4138695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094248" y="4376330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173795" y="4355627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474376" y="4469082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909451" y="4583207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938421" y="4583207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637370" y="4899179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499169" y="5126525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865813" y="5159870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344283" y="5302121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164519" y="5514241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941786" y="5783875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523047" y="5655871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287673" y="5936444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706692" y="6046716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873807" y="5813791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103415" y="5599209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21205" y="3075485"/>
            <a:ext cx="2387279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Rebalancing</a:t>
            </a:r>
          </a:p>
          <a:p>
            <a:r>
              <a:rPr lang="en-US" sz="2400" dirty="0" smtClean="0"/>
              <a:t>Sum(</a:t>
            </a:r>
            <a:r>
              <a:rPr lang="en-US" sz="2400" dirty="0" err="1" smtClean="0"/>
              <a:t>w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) = 0</a:t>
            </a:r>
          </a:p>
          <a:p>
            <a:r>
              <a:rPr lang="en-US" sz="2400" dirty="0" smtClean="0">
                <a:sym typeface="Wingdings"/>
              </a:rPr>
              <a:t> So background average to zero</a:t>
            </a:r>
            <a:endParaRPr lang="en-US" sz="2400" dirty="0"/>
          </a:p>
        </p:txBody>
      </p:sp>
      <p:grpSp>
        <p:nvGrpSpPr>
          <p:cNvPr id="56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7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58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2922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04" y="298824"/>
            <a:ext cx="9160604" cy="714076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198471" y="5378824"/>
            <a:ext cx="1733176" cy="1325313"/>
            <a:chOff x="4198471" y="5378824"/>
            <a:chExt cx="1733176" cy="1325313"/>
          </a:xfrm>
        </p:grpSpPr>
        <p:sp>
          <p:nvSpPr>
            <p:cNvPr id="8" name="Rounded Rectangle 7"/>
            <p:cNvSpPr/>
            <p:nvPr/>
          </p:nvSpPr>
          <p:spPr>
            <a:xfrm>
              <a:off x="4198471" y="5867431"/>
              <a:ext cx="1733176" cy="83670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71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</a:rPr>
                <a:t>Burst Alert Telescope (BAT</a:t>
              </a:r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  <a:sym typeface="Wingdings"/>
                </a:rPr>
                <a:t>)</a:t>
              </a:r>
              <a:endParaRPr kumimoji="1" lang="en-US" altLang="zh-TW" dirty="0">
                <a:solidFill>
                  <a:srgbClr val="000000"/>
                </a:solidFill>
                <a:ea typeface="新細明體" pitchFamily="18" charset="-120"/>
                <a:sym typeface="Wingdings"/>
              </a:endParaRPr>
            </a:p>
          </p:txBody>
        </p:sp>
        <p:cxnSp>
          <p:nvCxnSpPr>
            <p:cNvPr id="10" name="Straight Arrow Connector 9"/>
            <p:cNvCxnSpPr>
              <a:stCxn id="8" idx="0"/>
            </p:cNvCxnSpPr>
            <p:nvPr/>
          </p:nvCxnSpPr>
          <p:spPr>
            <a:xfrm flipV="1">
              <a:off x="5065059" y="5378824"/>
              <a:ext cx="104588" cy="488607"/>
            </a:xfrm>
            <a:prstGeom prst="straightConnector1">
              <a:avLst/>
            </a:prstGeom>
            <a:ln w="50800">
              <a:solidFill>
                <a:schemeClr val="bg1">
                  <a:alpha val="88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5701553" y="3893659"/>
            <a:ext cx="3006164" cy="1930402"/>
            <a:chOff x="5931647" y="4258235"/>
            <a:chExt cx="3006164" cy="1930402"/>
          </a:xfrm>
        </p:grpSpPr>
        <p:sp>
          <p:nvSpPr>
            <p:cNvPr id="12" name="Rounded Rectangle 11"/>
            <p:cNvSpPr/>
            <p:nvPr/>
          </p:nvSpPr>
          <p:spPr>
            <a:xfrm>
              <a:off x="7204635" y="5351931"/>
              <a:ext cx="1733176" cy="83670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71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</a:rPr>
                <a:t>X-Ray Telescope (XRT</a:t>
              </a:r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  <a:sym typeface="Wingdings"/>
                </a:rPr>
                <a:t>)</a:t>
              </a:r>
              <a:endParaRPr kumimoji="1" lang="en-US" altLang="zh-TW" dirty="0">
                <a:solidFill>
                  <a:srgbClr val="000000"/>
                </a:solidFill>
                <a:ea typeface="新細明體" pitchFamily="18" charset="-120"/>
                <a:sym typeface="Wingdings"/>
              </a:endParaRPr>
            </a:p>
          </p:txBody>
        </p:sp>
        <p:cxnSp>
          <p:nvCxnSpPr>
            <p:cNvPr id="13" name="Straight Arrow Connector 12"/>
            <p:cNvCxnSpPr>
              <a:stCxn id="12" idx="1"/>
            </p:cNvCxnSpPr>
            <p:nvPr/>
          </p:nvCxnSpPr>
          <p:spPr>
            <a:xfrm flipH="1" flipV="1">
              <a:off x="5931647" y="4258235"/>
              <a:ext cx="1272988" cy="1512049"/>
            </a:xfrm>
            <a:prstGeom prst="straightConnector1">
              <a:avLst/>
            </a:prstGeom>
            <a:ln w="50800">
              <a:solidFill>
                <a:schemeClr val="bg1">
                  <a:alpha val="92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56478" y="4093882"/>
            <a:ext cx="4942542" cy="956235"/>
            <a:chOff x="17929" y="4228353"/>
            <a:chExt cx="4942542" cy="956235"/>
          </a:xfrm>
        </p:grpSpPr>
        <p:sp>
          <p:nvSpPr>
            <p:cNvPr id="16" name="Rounded Rectangle 15"/>
            <p:cNvSpPr/>
            <p:nvPr/>
          </p:nvSpPr>
          <p:spPr>
            <a:xfrm>
              <a:off x="17929" y="4347882"/>
              <a:ext cx="1733176" cy="83670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71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</a:rPr>
                <a:t>UV/Optical Telescope (UVOT</a:t>
              </a:r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  <a:sym typeface="Wingdings"/>
                </a:rPr>
                <a:t>)</a:t>
              </a:r>
              <a:endParaRPr kumimoji="1" lang="en-US" altLang="zh-TW" dirty="0">
                <a:solidFill>
                  <a:srgbClr val="000000"/>
                </a:solidFill>
                <a:ea typeface="新細明體" pitchFamily="18" charset="-120"/>
                <a:sym typeface="Wingdings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1751105" y="4228353"/>
              <a:ext cx="3209366" cy="552823"/>
            </a:xfrm>
            <a:prstGeom prst="straightConnector1">
              <a:avLst/>
            </a:prstGeom>
            <a:ln w="50800">
              <a:solidFill>
                <a:schemeClr val="bg1">
                  <a:alpha val="92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7060489" y="6334805"/>
            <a:ext cx="2083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Gehrels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smtClean="0">
                <a:solidFill>
                  <a:srgbClr val="FFFFFF"/>
                </a:solidFill>
              </a:rPr>
              <a:t>al. (2004)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48020" y="322556"/>
            <a:ext cx="67505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Neil </a:t>
            </a:r>
            <a:r>
              <a:rPr lang="en-US" sz="4000" b="1" dirty="0" err="1" smtClean="0">
                <a:solidFill>
                  <a:schemeClr val="bg1"/>
                </a:solidFill>
              </a:rPr>
              <a:t>Gehrels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smtClean="0">
                <a:solidFill>
                  <a:schemeClr val="bg1"/>
                </a:solidFill>
              </a:rPr>
              <a:t>Swift</a:t>
            </a:r>
            <a:r>
              <a:rPr lang="en-US" sz="4000" b="1" dirty="0" smtClean="0">
                <a:solidFill>
                  <a:schemeClr val="bg1"/>
                </a:solidFill>
              </a:rPr>
              <a:t> Observatory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04154" y="1991894"/>
            <a:ext cx="8202579" cy="2653800"/>
          </a:xfrm>
          <a:prstGeom prst="round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Launched in Nov. 20, 2004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Dedicated for GRB study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solidFill>
                  <a:schemeClr val="tx1"/>
                </a:solidFill>
              </a:rPr>
              <a:t>Extend beyond GRB science and has become an observatory that serves a much wider community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23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4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5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6250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grpSp>
        <p:nvGrpSpPr>
          <p:cNvPr id="77" name="Group 76"/>
          <p:cNvGrpSpPr/>
          <p:nvPr/>
        </p:nvGrpSpPr>
        <p:grpSpPr>
          <a:xfrm>
            <a:off x="1008071" y="201805"/>
            <a:ext cx="6899015" cy="6339548"/>
            <a:chOff x="1937954" y="1290845"/>
            <a:chExt cx="5162219" cy="5162219"/>
          </a:xfrm>
        </p:grpSpPr>
        <p:pic>
          <p:nvPicPr>
            <p:cNvPr id="4" name="Picture 3" descr="coded_aperture_full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954" y="1290845"/>
              <a:ext cx="5162219" cy="5162219"/>
            </a:xfrm>
            <a:prstGeom prst="rect">
              <a:avLst/>
            </a:prstGeom>
          </p:spPr>
        </p:pic>
        <p:cxnSp>
          <p:nvCxnSpPr>
            <p:cNvPr id="7" name="Straight Connector 6"/>
            <p:cNvCxnSpPr/>
            <p:nvPr/>
          </p:nvCxnSpPr>
          <p:spPr>
            <a:xfrm>
              <a:off x="3708831" y="479145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861231" y="4585776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129081" y="4462271"/>
              <a:ext cx="2424450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4267050" y="4283336"/>
              <a:ext cx="2438881" cy="9837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607812" y="4970391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471587" y="5150615"/>
              <a:ext cx="2438881" cy="101623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928271" y="4283336"/>
              <a:ext cx="1777660" cy="68705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036506" y="4077656"/>
              <a:ext cx="1821825" cy="7138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252975" y="3885906"/>
              <a:ext cx="1847198" cy="76090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3537803" y="3527343"/>
              <a:ext cx="3390940" cy="2791911"/>
              <a:chOff x="3537803" y="3527343"/>
              <a:chExt cx="3390940" cy="2791911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 flipH="1">
                <a:off x="4531412" y="3885906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683812" y="4077656"/>
                <a:ext cx="1764100" cy="224159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H="1">
                <a:off x="5124837" y="4077656"/>
                <a:ext cx="1581094" cy="209191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5368425" y="4307520"/>
                <a:ext cx="1560318" cy="201173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flipH="1">
                <a:off x="4282593" y="3829917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flipH="1">
                <a:off x="4046221" y="3705682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3861231" y="3527343"/>
                <a:ext cx="1764100" cy="228094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flipH="1">
                <a:off x="3708831" y="4461541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3537803" y="4338036"/>
                <a:ext cx="896481" cy="114047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567164" y="5084860"/>
            <a:ext cx="606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126393" y="4941859"/>
            <a:ext cx="518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71008" y="4846320"/>
            <a:ext cx="50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38005" y="472053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0.7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17112" y="5329575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45666" y="5454192"/>
            <a:ext cx="59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05812" y="5159870"/>
            <a:ext cx="665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0.4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943171" y="3986295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626066" y="3848873"/>
            <a:ext cx="80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</a:t>
            </a:r>
            <a:r>
              <a:rPr lang="en-US" dirty="0" smtClean="0">
                <a:solidFill>
                  <a:schemeClr val="bg1"/>
                </a:solidFill>
              </a:rPr>
              <a:t>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338005" y="4106495"/>
            <a:ext cx="726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710001" y="4213875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277896" y="4138695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094248" y="4376330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173795" y="4355627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474376" y="4469082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909451" y="4583207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938421" y="4583207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637370" y="4899179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499169" y="5126525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865813" y="5159870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344283" y="5302121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164519" y="5514241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941786" y="5783875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523047" y="5655871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287673" y="5936444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706692" y="6046716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873807" y="5813791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103415" y="5599209"/>
            <a:ext cx="65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-0.1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1" name="Rounded Rectangle 90"/>
          <p:cNvSpPr/>
          <p:nvPr/>
        </p:nvSpPr>
        <p:spPr>
          <a:xfrm>
            <a:off x="604154" y="2665966"/>
            <a:ext cx="8202579" cy="1809861"/>
          </a:xfrm>
          <a:prstGeom prst="round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Mask-weighted count can be negative, but will average to zero during background period.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92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93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94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4088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Mask-weighted light curve</a:t>
            </a:r>
            <a:endParaRPr lang="en-US" dirty="0"/>
          </a:p>
        </p:txBody>
      </p:sp>
      <p:pic>
        <p:nvPicPr>
          <p:cNvPr id="5" name="Picture 4" descr="Screen Shot 2017-10-28 at 4.41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0" y="4149567"/>
            <a:ext cx="8797650" cy="1859797"/>
          </a:xfrm>
          <a:prstGeom prst="rect">
            <a:avLst/>
          </a:prstGeom>
        </p:spPr>
      </p:pic>
      <p:pic>
        <p:nvPicPr>
          <p:cNvPr id="6" name="Picture 5" descr="Screen Shot 2017-10-28 at 4.42.5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721"/>
            <a:ext cx="9144000" cy="1985720"/>
          </a:xfrm>
          <a:prstGeom prst="rect">
            <a:avLst/>
          </a:prstGeom>
        </p:spPr>
      </p:pic>
      <p:grpSp>
        <p:nvGrpSpPr>
          <p:cNvPr id="7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8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9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935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9414"/>
            <a:ext cx="8229600" cy="1143000"/>
          </a:xfrm>
        </p:spPr>
        <p:txBody>
          <a:bodyPr/>
          <a:lstStyle/>
          <a:p>
            <a:r>
              <a:rPr lang="en-US" dirty="0"/>
              <a:t>Mask-weighted light curve</a:t>
            </a:r>
            <a:endParaRPr lang="en-US" dirty="0"/>
          </a:p>
        </p:txBody>
      </p:sp>
      <p:pic>
        <p:nvPicPr>
          <p:cNvPr id="3" name="Picture 2" descr="Screen Shot 2017-10-28 at 5.52.5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4193"/>
            <a:ext cx="9144000" cy="2021191"/>
          </a:xfrm>
          <a:prstGeom prst="rect">
            <a:avLst/>
          </a:prstGeom>
        </p:spPr>
      </p:pic>
      <p:pic>
        <p:nvPicPr>
          <p:cNvPr id="4" name="Picture 3" descr="Screen Shot 2017-10-28 at 5.53.2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1887"/>
            <a:ext cx="9144000" cy="2038120"/>
          </a:xfrm>
          <a:prstGeom prst="rect">
            <a:avLst/>
          </a:prstGeom>
        </p:spPr>
      </p:pic>
      <p:pic>
        <p:nvPicPr>
          <p:cNvPr id="7" name="Picture 6" descr="Screen Shot 2017-10-28 at 5.54.1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699" y="1068424"/>
            <a:ext cx="9144000" cy="2080607"/>
          </a:xfrm>
          <a:prstGeom prst="rect">
            <a:avLst/>
          </a:prstGeom>
        </p:spPr>
      </p:pic>
      <p:grpSp>
        <p:nvGrpSpPr>
          <p:cNvPr id="6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8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9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2645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4073524" y="2268348"/>
            <a:ext cx="4887402" cy="4198590"/>
            <a:chOff x="-615604" y="3615804"/>
            <a:chExt cx="6169738" cy="5685337"/>
          </a:xfrm>
        </p:grpSpPr>
        <p:grpSp>
          <p:nvGrpSpPr>
            <p:cNvPr id="16" name="Group 15"/>
            <p:cNvGrpSpPr/>
            <p:nvPr/>
          </p:nvGrpSpPr>
          <p:grpSpPr>
            <a:xfrm>
              <a:off x="-615604" y="3615804"/>
              <a:ext cx="6169738" cy="3079467"/>
              <a:chOff x="-615604" y="3615804"/>
              <a:chExt cx="6169738" cy="3079467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563976" y="3615804"/>
                <a:ext cx="4990158" cy="2710135"/>
                <a:chOff x="563976" y="3775330"/>
                <a:chExt cx="4990158" cy="2710135"/>
              </a:xfrm>
            </p:grpSpPr>
            <p:pic>
              <p:nvPicPr>
                <p:cNvPr id="5" name="Picture 4" descr="BAT_skyimage_804692.png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5734" y="3775330"/>
                  <a:ext cx="4978400" cy="2710135"/>
                </a:xfrm>
                <a:prstGeom prst="rect">
                  <a:avLst/>
                </a:prstGeom>
              </p:spPr>
            </p:pic>
            <p:cxnSp>
              <p:nvCxnSpPr>
                <p:cNvPr id="8" name="Straight Arrow Connector 7"/>
                <p:cNvCxnSpPr/>
                <p:nvPr/>
              </p:nvCxnSpPr>
              <p:spPr>
                <a:xfrm>
                  <a:off x="740810" y="6485465"/>
                  <a:ext cx="4625633" cy="0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Arrow Connector 9"/>
                <p:cNvCxnSpPr/>
                <p:nvPr/>
              </p:nvCxnSpPr>
              <p:spPr>
                <a:xfrm flipH="1">
                  <a:off x="563976" y="3903739"/>
                  <a:ext cx="11758" cy="2422200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TextBox 12"/>
              <p:cNvSpPr txBox="1"/>
              <p:nvPr/>
            </p:nvSpPr>
            <p:spPr>
              <a:xfrm>
                <a:off x="2304741" y="6325939"/>
                <a:ext cx="15439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 smtClean="0"/>
                  <a:t>～</a:t>
                </a:r>
                <a:r>
                  <a:rPr lang="en-US" dirty="0" smtClean="0"/>
                  <a:t> 120 degree</a:t>
                </a:r>
                <a:endParaRPr lang="en-US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-615604" y="4852263"/>
                <a:ext cx="1426968" cy="369332"/>
              </a:xfrm>
              <a:prstGeom prst="rect">
                <a:avLst/>
              </a:prstGeom>
              <a:noFill/>
              <a:scene3d>
                <a:camera prst="orthographicFront">
                  <a:rot lat="0" lon="0" rev="5400000"/>
                </a:camera>
                <a:lightRig rig="threePt" dir="t"/>
              </a:scene3d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 smtClean="0"/>
                  <a:t>～</a:t>
                </a:r>
                <a:r>
                  <a:rPr lang="en-US" dirty="0" smtClean="0"/>
                  <a:t> </a:t>
                </a:r>
                <a:r>
                  <a:rPr lang="en-US" dirty="0"/>
                  <a:t>9</a:t>
                </a:r>
                <a:r>
                  <a:rPr lang="en-US" dirty="0" smtClean="0"/>
                  <a:t>0 degree</a:t>
                </a:r>
                <a:endParaRPr lang="en-US" dirty="0"/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2269465" y="5210769"/>
              <a:ext cx="235178" cy="246923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BAT_skyimage_804692_zoo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15604" y="7241349"/>
              <a:ext cx="2041402" cy="2059792"/>
            </a:xfrm>
            <a:prstGeom prst="rect">
              <a:avLst/>
            </a:prstGeom>
          </p:spPr>
        </p:pic>
        <p:cxnSp>
          <p:nvCxnSpPr>
            <p:cNvPr id="19" name="Straight Connector 18"/>
            <p:cNvCxnSpPr>
              <a:stCxn id="17" idx="6"/>
            </p:cNvCxnSpPr>
            <p:nvPr/>
          </p:nvCxnSpPr>
          <p:spPr>
            <a:xfrm flipH="1">
              <a:off x="1425798" y="5334231"/>
              <a:ext cx="1078845" cy="190711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7" idx="2"/>
            </p:cNvCxnSpPr>
            <p:nvPr/>
          </p:nvCxnSpPr>
          <p:spPr>
            <a:xfrm flipH="1">
              <a:off x="-615603" y="5334231"/>
              <a:ext cx="2885068" cy="190711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BAT_dpi_80469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3503"/>
            <a:ext cx="4207107" cy="2579014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769465" y="1457749"/>
            <a:ext cx="2210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Detector Plane Image</a:t>
            </a:r>
            <a:endParaRPr lang="en-US" dirty="0"/>
          </a:p>
        </p:txBody>
      </p:sp>
      <p:cxnSp>
        <p:nvCxnSpPr>
          <p:cNvPr id="49" name="Straight Arrow Connector 48"/>
          <p:cNvCxnSpPr>
            <a:stCxn id="27" idx="3"/>
          </p:cNvCxnSpPr>
          <p:nvPr/>
        </p:nvCxnSpPr>
        <p:spPr>
          <a:xfrm>
            <a:off x="4207107" y="3253010"/>
            <a:ext cx="373338" cy="0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690635" y="1457749"/>
            <a:ext cx="2542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Reconstructed Sky Image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3372064" y="552170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GRB</a:t>
            </a:r>
            <a:endParaRPr lang="en-US" dirty="0"/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457200" y="314749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Image reconstruction</a:t>
            </a:r>
            <a:endParaRPr lang="en-US" dirty="0"/>
          </a:p>
        </p:txBody>
      </p:sp>
      <p:grpSp>
        <p:nvGrpSpPr>
          <p:cNvPr id="40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41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42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3207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 coding fraction</a:t>
            </a:r>
            <a:endParaRPr lang="en-US" dirty="0"/>
          </a:p>
        </p:txBody>
      </p:sp>
      <p:pic>
        <p:nvPicPr>
          <p:cNvPr id="5" name="Picture 4" descr="coded_mask_schem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745" y="2903560"/>
            <a:ext cx="5075227" cy="3771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2257" y="1693404"/>
            <a:ext cx="598416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Fraction </a:t>
            </a:r>
            <a:r>
              <a:rPr lang="en-US" sz="2400" dirty="0"/>
              <a:t>of illuminated </a:t>
            </a:r>
            <a:r>
              <a:rPr lang="en-US" sz="2400" dirty="0" smtClean="0"/>
              <a:t>area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Source comes in from the zenith (0 </a:t>
            </a:r>
            <a:r>
              <a:rPr lang="en-US" sz="2400" dirty="0" err="1" smtClean="0"/>
              <a:t>deg</a:t>
            </a:r>
            <a:r>
              <a:rPr lang="en-US" sz="2400" dirty="0" smtClean="0"/>
              <a:t> </a:t>
            </a:r>
            <a:r>
              <a:rPr lang="en-US" sz="2400" dirty="0" err="1" smtClean="0"/>
              <a:t>boresight</a:t>
            </a:r>
            <a:r>
              <a:rPr lang="en-US" sz="2400" dirty="0" smtClean="0"/>
              <a:t> angle): </a:t>
            </a:r>
            <a:r>
              <a:rPr lang="en-US" sz="2400" dirty="0" err="1" smtClean="0"/>
              <a:t>pcode</a:t>
            </a:r>
            <a:r>
              <a:rPr lang="en-US" sz="2400" dirty="0" smtClean="0"/>
              <a:t> = 1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Source out of the field of view: </a:t>
            </a:r>
            <a:r>
              <a:rPr lang="en-US" sz="2400" dirty="0" err="1" smtClean="0"/>
              <a:t>pcode</a:t>
            </a:r>
            <a:r>
              <a:rPr lang="en-US" sz="2400" dirty="0" smtClean="0"/>
              <a:t> = 0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Larger </a:t>
            </a:r>
            <a:r>
              <a:rPr lang="en-US" sz="2400" dirty="0" err="1" smtClean="0"/>
              <a:t>pcode</a:t>
            </a:r>
            <a:r>
              <a:rPr lang="en-US" sz="2400" dirty="0" smtClean="0"/>
              <a:t> means more detectors are illuminated by the source, and thus BAT is more sensitive to the source.</a:t>
            </a:r>
            <a:endParaRPr lang="en-US" sz="2400" dirty="0"/>
          </a:p>
          <a:p>
            <a:endParaRPr lang="en-US" dirty="0"/>
          </a:p>
        </p:txBody>
      </p:sp>
      <p:grpSp>
        <p:nvGrpSpPr>
          <p:cNvPr id="7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8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9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9069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 coding fraction</a:t>
            </a:r>
            <a:endParaRPr lang="en-US" dirty="0"/>
          </a:p>
        </p:txBody>
      </p:sp>
      <p:pic>
        <p:nvPicPr>
          <p:cNvPr id="3" name="Picture 2" descr="GRB200425A_pcod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905" y="1985966"/>
            <a:ext cx="5997895" cy="459241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83744" y="2783054"/>
            <a:ext cx="1864606" cy="2107556"/>
            <a:chOff x="283744" y="2783054"/>
            <a:chExt cx="1864606" cy="2107556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283744" y="4890610"/>
              <a:ext cx="186460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5-Point Star 10"/>
            <p:cNvSpPr/>
            <p:nvPr/>
          </p:nvSpPr>
          <p:spPr>
            <a:xfrm>
              <a:off x="1080931" y="2783054"/>
              <a:ext cx="391837" cy="364770"/>
            </a:xfrm>
            <a:prstGeom prst="star5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1283605" y="3061810"/>
              <a:ext cx="0" cy="18288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429075" y="5458029"/>
            <a:ext cx="141930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p</a:t>
            </a:r>
            <a:r>
              <a:rPr lang="en-US" dirty="0" err="1" smtClean="0"/>
              <a:t>code</a:t>
            </a:r>
            <a:r>
              <a:rPr lang="en-US" dirty="0" smtClean="0"/>
              <a:t> = 1</a:t>
            </a:r>
          </a:p>
          <a:p>
            <a:r>
              <a:rPr lang="en-US" dirty="0"/>
              <a:t>t</a:t>
            </a:r>
            <a:r>
              <a:rPr lang="en-US" dirty="0" smtClean="0"/>
              <a:t>heta = 0 </a:t>
            </a:r>
            <a:r>
              <a:rPr lang="en-US" dirty="0" err="1" smtClean="0"/>
              <a:t>deg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3744" y="5458029"/>
            <a:ext cx="1864606" cy="7430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0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1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3172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 coding fraction</a:t>
            </a:r>
            <a:endParaRPr lang="en-US" dirty="0"/>
          </a:p>
        </p:txBody>
      </p:sp>
      <p:pic>
        <p:nvPicPr>
          <p:cNvPr id="4" name="Picture 3" descr="GRB200529A_pcode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336" y="1984248"/>
            <a:ext cx="6009640" cy="44183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9075" y="5458029"/>
            <a:ext cx="1536298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p</a:t>
            </a:r>
            <a:r>
              <a:rPr lang="en-US" dirty="0" err="1" smtClean="0"/>
              <a:t>code</a:t>
            </a:r>
            <a:r>
              <a:rPr lang="en-US" dirty="0" smtClean="0"/>
              <a:t> = 0.5</a:t>
            </a:r>
          </a:p>
          <a:p>
            <a:r>
              <a:rPr lang="en-US" dirty="0"/>
              <a:t>t</a:t>
            </a:r>
            <a:r>
              <a:rPr lang="en-US" dirty="0" smtClean="0"/>
              <a:t>heta = 29 </a:t>
            </a:r>
            <a:r>
              <a:rPr lang="en-US" dirty="0" err="1" smtClean="0"/>
              <a:t>deg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83744" y="5458029"/>
            <a:ext cx="1864606" cy="7430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283744" y="3080274"/>
            <a:ext cx="1864606" cy="1810336"/>
            <a:chOff x="283744" y="3080274"/>
            <a:chExt cx="1864606" cy="1810336"/>
          </a:xfrm>
        </p:grpSpPr>
        <p:grpSp>
          <p:nvGrpSpPr>
            <p:cNvPr id="12" name="Group 11"/>
            <p:cNvGrpSpPr/>
            <p:nvPr/>
          </p:nvGrpSpPr>
          <p:grpSpPr>
            <a:xfrm>
              <a:off x="283744" y="3228883"/>
              <a:ext cx="1864606" cy="1661727"/>
              <a:chOff x="283744" y="3228883"/>
              <a:chExt cx="1864606" cy="1661727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>
                <a:off x="283744" y="4890610"/>
                <a:ext cx="1864606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5-Point Star 16"/>
              <p:cNvSpPr/>
              <p:nvPr/>
            </p:nvSpPr>
            <p:spPr>
              <a:xfrm>
                <a:off x="457200" y="3228883"/>
                <a:ext cx="391837" cy="364770"/>
              </a:xfrm>
              <a:prstGeom prst="star5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8" name="Straight Arrow Connector 17"/>
              <p:cNvCxnSpPr>
                <a:stCxn id="17" idx="3"/>
              </p:cNvCxnSpPr>
              <p:nvPr/>
            </p:nvCxnSpPr>
            <p:spPr>
              <a:xfrm>
                <a:off x="774203" y="3593652"/>
                <a:ext cx="509402" cy="129695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Connector 12"/>
            <p:cNvCxnSpPr/>
            <p:nvPr/>
          </p:nvCxnSpPr>
          <p:spPr>
            <a:xfrm flipV="1">
              <a:off x="1283605" y="3080274"/>
              <a:ext cx="0" cy="1810336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Arc 13"/>
            <p:cNvSpPr/>
            <p:nvPr/>
          </p:nvSpPr>
          <p:spPr>
            <a:xfrm>
              <a:off x="849037" y="3701733"/>
              <a:ext cx="380268" cy="351259"/>
            </a:xfrm>
            <a:prstGeom prst="arc">
              <a:avLst>
                <a:gd name="adj1" fmla="val 15902382"/>
                <a:gd name="adj2" fmla="val 3321976"/>
              </a:avLst>
            </a:prstGeom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35271" y="3332401"/>
              <a:ext cx="4998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/>
                  </a:solidFill>
                </a:rPr>
                <a:t>29</a:t>
              </a:r>
              <a:r>
                <a:rPr lang="en-US" baseline="30000" dirty="0" smtClean="0">
                  <a:solidFill>
                    <a:schemeClr val="accent1"/>
                  </a:solidFill>
                </a:rPr>
                <a:t>o</a:t>
              </a:r>
              <a:endParaRPr lang="en-US" baseline="300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1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2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3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2857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 coding fraction</a:t>
            </a:r>
            <a:endParaRPr lang="en-US" dirty="0"/>
          </a:p>
        </p:txBody>
      </p:sp>
      <p:pic>
        <p:nvPicPr>
          <p:cNvPr id="5" name="Picture 4" descr="GRB190202A_pcode0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336" y="1984248"/>
            <a:ext cx="6018530" cy="44894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83744" y="5458029"/>
            <a:ext cx="1864606" cy="7430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29075" y="5458029"/>
            <a:ext cx="1536298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err="1"/>
              <a:t>p</a:t>
            </a:r>
            <a:r>
              <a:rPr lang="en-US" dirty="0" err="1" smtClean="0"/>
              <a:t>code</a:t>
            </a:r>
            <a:r>
              <a:rPr lang="en-US" dirty="0" smtClean="0"/>
              <a:t> = 0.04</a:t>
            </a:r>
          </a:p>
          <a:p>
            <a:r>
              <a:rPr lang="en-US" dirty="0"/>
              <a:t>t</a:t>
            </a:r>
            <a:r>
              <a:rPr lang="en-US" dirty="0" smtClean="0"/>
              <a:t>heta = 50 </a:t>
            </a:r>
            <a:r>
              <a:rPr lang="en-US" dirty="0" err="1" smtClean="0"/>
              <a:t>deg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87825" y="3080274"/>
            <a:ext cx="2060525" cy="1850865"/>
            <a:chOff x="87825" y="3080274"/>
            <a:chExt cx="2060525" cy="1850865"/>
          </a:xfrm>
        </p:grpSpPr>
        <p:grpSp>
          <p:nvGrpSpPr>
            <p:cNvPr id="6" name="Group 5"/>
            <p:cNvGrpSpPr/>
            <p:nvPr/>
          </p:nvGrpSpPr>
          <p:grpSpPr>
            <a:xfrm>
              <a:off x="87825" y="3715242"/>
              <a:ext cx="2060525" cy="1175368"/>
              <a:chOff x="87825" y="3715242"/>
              <a:chExt cx="2060525" cy="1175368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283744" y="4890610"/>
                <a:ext cx="1864606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5-Point Star 7"/>
              <p:cNvSpPr/>
              <p:nvPr/>
            </p:nvSpPr>
            <p:spPr>
              <a:xfrm>
                <a:off x="87825" y="3715242"/>
                <a:ext cx="391837" cy="364770"/>
              </a:xfrm>
              <a:prstGeom prst="star5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" name="Straight Arrow Connector 8"/>
              <p:cNvCxnSpPr>
                <a:stCxn id="8" idx="3"/>
              </p:cNvCxnSpPr>
              <p:nvPr/>
            </p:nvCxnSpPr>
            <p:spPr>
              <a:xfrm>
                <a:off x="404828" y="4080011"/>
                <a:ext cx="878777" cy="81059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" name="Straight Connector 13"/>
            <p:cNvCxnSpPr/>
            <p:nvPr/>
          </p:nvCxnSpPr>
          <p:spPr>
            <a:xfrm flipV="1">
              <a:off x="1283605" y="3080274"/>
              <a:ext cx="0" cy="1810336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Arc 14"/>
            <p:cNvSpPr/>
            <p:nvPr/>
          </p:nvSpPr>
          <p:spPr>
            <a:xfrm>
              <a:off x="404828" y="3971931"/>
              <a:ext cx="851233" cy="959208"/>
            </a:xfrm>
            <a:prstGeom prst="arc">
              <a:avLst/>
            </a:prstGeom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8290" y="3607072"/>
              <a:ext cx="4998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/>
                  </a:solidFill>
                </a:rPr>
                <a:t>50</a:t>
              </a:r>
              <a:r>
                <a:rPr lang="en-US" baseline="30000" dirty="0" smtClean="0">
                  <a:solidFill>
                    <a:schemeClr val="accent1"/>
                  </a:solidFill>
                </a:rPr>
                <a:t>o</a:t>
              </a:r>
              <a:endParaRPr lang="en-US" baseline="300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8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9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0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2857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0865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Partial coding fraction</a:t>
            </a:r>
            <a:br>
              <a:rPr lang="en-US" sz="3600" dirty="0" smtClean="0"/>
            </a:br>
            <a:r>
              <a:rPr lang="en-US" sz="3600" dirty="0" err="1" smtClean="0"/>
              <a:t>vs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BAT effective area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784" y="1943535"/>
            <a:ext cx="6555536" cy="46020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0148" y="6500605"/>
            <a:ext cx="5497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Ref: https://</a:t>
            </a:r>
            <a:r>
              <a:rPr lang="en-US" dirty="0" err="1"/>
              <a:t>swift.gsfc.nasa.gov</a:t>
            </a:r>
            <a:r>
              <a:rPr lang="en-US" dirty="0"/>
              <a:t>/analysis/</a:t>
            </a:r>
            <a:r>
              <a:rPr lang="en-US" dirty="0" err="1"/>
              <a:t>bat_digest.html</a:t>
            </a:r>
            <a:r>
              <a:rPr lang="en-US" dirty="0"/>
              <a:t> </a:t>
            </a:r>
          </a:p>
        </p:txBody>
      </p:sp>
      <p:grpSp>
        <p:nvGrpSpPr>
          <p:cNvPr id="6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7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8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4977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2917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Partial coding fraction</a:t>
            </a:r>
            <a:br>
              <a:rPr lang="en-US" sz="3600" dirty="0" smtClean="0"/>
            </a:br>
            <a:r>
              <a:rPr lang="en-US" sz="3600" dirty="0" err="1" smtClean="0"/>
              <a:t>vs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BAT field of view</a:t>
            </a:r>
            <a:endParaRPr lang="en-US" sz="3600" dirty="0"/>
          </a:p>
        </p:txBody>
      </p:sp>
      <p:pic>
        <p:nvPicPr>
          <p:cNvPr id="4" name="Picture 3" descr="BAT_FOV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2003402"/>
            <a:ext cx="9029700" cy="4483100"/>
          </a:xfrm>
          <a:prstGeom prst="rect">
            <a:avLst/>
          </a:prstGeom>
        </p:spPr>
      </p:pic>
      <p:grpSp>
        <p:nvGrpSpPr>
          <p:cNvPr id="5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6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7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1666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04" y="298824"/>
            <a:ext cx="9160604" cy="714076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198471" y="5378824"/>
            <a:ext cx="1733176" cy="1325313"/>
            <a:chOff x="4198471" y="5378824"/>
            <a:chExt cx="1733176" cy="1325313"/>
          </a:xfrm>
        </p:grpSpPr>
        <p:sp>
          <p:nvSpPr>
            <p:cNvPr id="8" name="Rounded Rectangle 7"/>
            <p:cNvSpPr/>
            <p:nvPr/>
          </p:nvSpPr>
          <p:spPr>
            <a:xfrm>
              <a:off x="4198471" y="5867431"/>
              <a:ext cx="1733176" cy="83670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71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</a:rPr>
                <a:t>Burst Alert Telescope (BAT</a:t>
              </a:r>
              <a:r>
                <a:rPr kumimoji="1" lang="en-US" altLang="zh-TW" dirty="0" smtClean="0">
                  <a:solidFill>
                    <a:srgbClr val="000000"/>
                  </a:solidFill>
                  <a:ea typeface="新細明體" pitchFamily="18" charset="-120"/>
                  <a:sym typeface="Wingdings"/>
                </a:rPr>
                <a:t>)</a:t>
              </a:r>
              <a:endParaRPr kumimoji="1" lang="en-US" altLang="zh-TW" dirty="0">
                <a:solidFill>
                  <a:srgbClr val="000000"/>
                </a:solidFill>
                <a:ea typeface="新細明體" pitchFamily="18" charset="-120"/>
                <a:sym typeface="Wingdings"/>
              </a:endParaRPr>
            </a:p>
          </p:txBody>
        </p:sp>
        <p:cxnSp>
          <p:nvCxnSpPr>
            <p:cNvPr id="10" name="Straight Arrow Connector 9"/>
            <p:cNvCxnSpPr>
              <a:stCxn id="8" idx="0"/>
            </p:cNvCxnSpPr>
            <p:nvPr/>
          </p:nvCxnSpPr>
          <p:spPr>
            <a:xfrm flipV="1">
              <a:off x="5065059" y="5378824"/>
              <a:ext cx="104588" cy="488607"/>
            </a:xfrm>
            <a:prstGeom prst="straightConnector1">
              <a:avLst/>
            </a:prstGeom>
            <a:ln w="50800">
              <a:solidFill>
                <a:schemeClr val="bg1">
                  <a:alpha val="88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7060489" y="6334805"/>
            <a:ext cx="2083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Gehrels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smtClean="0">
                <a:solidFill>
                  <a:srgbClr val="FFFFFF"/>
                </a:solidFill>
              </a:rPr>
              <a:t>al. (2004)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48020" y="322556"/>
            <a:ext cx="67505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Neil </a:t>
            </a:r>
            <a:r>
              <a:rPr lang="en-US" sz="4000" b="1" dirty="0" err="1" smtClean="0">
                <a:solidFill>
                  <a:schemeClr val="bg1"/>
                </a:solidFill>
              </a:rPr>
              <a:t>Gehrels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smtClean="0">
                <a:solidFill>
                  <a:schemeClr val="bg1"/>
                </a:solidFill>
              </a:rPr>
              <a:t>Swift</a:t>
            </a:r>
            <a:r>
              <a:rPr lang="en-US" sz="4000" b="1" dirty="0" smtClean="0">
                <a:solidFill>
                  <a:schemeClr val="bg1"/>
                </a:solidFill>
              </a:rPr>
              <a:t> Observatory</a:t>
            </a:r>
            <a:endParaRPr lang="en-US" sz="4000" b="1" dirty="0">
              <a:solidFill>
                <a:schemeClr val="bg1"/>
              </a:solidFill>
            </a:endParaRPr>
          </a:p>
        </p:txBody>
      </p:sp>
      <p:grpSp>
        <p:nvGrpSpPr>
          <p:cNvPr id="18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3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4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6240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0-28 at 4.41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0" y="4149567"/>
            <a:ext cx="8797650" cy="1859797"/>
          </a:xfrm>
          <a:prstGeom prst="rect">
            <a:avLst/>
          </a:prstGeom>
        </p:spPr>
      </p:pic>
      <p:pic>
        <p:nvPicPr>
          <p:cNvPr id="6" name="Picture 5" descr="Screen Shot 2017-10-28 at 4.42.5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721"/>
            <a:ext cx="9144000" cy="198572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Mask-weighted count</a:t>
            </a:r>
            <a:endParaRPr lang="en-US" dirty="0"/>
          </a:p>
        </p:txBody>
      </p:sp>
      <p:grpSp>
        <p:nvGrpSpPr>
          <p:cNvPr id="8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9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0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487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Mask-weighted 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Background </a:t>
            </a:r>
            <a:r>
              <a:rPr lang="en-US" dirty="0"/>
              <a:t>subtracted counts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per fully illuminated </a:t>
            </a:r>
            <a:r>
              <a:rPr lang="en-US" dirty="0"/>
              <a:t>detector 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smtClean="0"/>
              <a:t>      </a:t>
            </a:r>
            <a:r>
              <a:rPr lang="en-US" dirty="0"/>
              <a:t>for an equivalent on-axis source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0760" y="6316166"/>
            <a:ext cx="7035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Ref: https://</a:t>
            </a:r>
            <a:r>
              <a:rPr lang="en-US" dirty="0" err="1"/>
              <a:t>swift.gsfc.nasa.gov</a:t>
            </a:r>
            <a:r>
              <a:rPr lang="en-US" dirty="0"/>
              <a:t>/analysis/threads/</a:t>
            </a:r>
            <a:r>
              <a:rPr lang="en-US" dirty="0" err="1"/>
              <a:t>batfluxunitsthread.html</a:t>
            </a:r>
            <a:endParaRPr lang="en-US" dirty="0"/>
          </a:p>
        </p:txBody>
      </p:sp>
      <p:grpSp>
        <p:nvGrpSpPr>
          <p:cNvPr id="5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6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7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0844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Mask-weighted 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Background </a:t>
            </a:r>
            <a:r>
              <a:rPr lang="en-US" dirty="0"/>
              <a:t>subtracted counts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per fully illuminated </a:t>
            </a:r>
            <a:r>
              <a:rPr lang="en-US" dirty="0"/>
              <a:t>detector 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smtClean="0"/>
              <a:t>      </a:t>
            </a:r>
            <a:r>
              <a:rPr lang="en-US" dirty="0"/>
              <a:t>for an equivalent on-axis source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0760" y="6316166"/>
            <a:ext cx="7035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Ref: https://</a:t>
            </a:r>
            <a:r>
              <a:rPr lang="en-US" dirty="0" err="1"/>
              <a:t>swift.gsfc.nasa.gov</a:t>
            </a:r>
            <a:r>
              <a:rPr lang="en-US" dirty="0"/>
              <a:t>/analysis/threads/</a:t>
            </a:r>
            <a:r>
              <a:rPr lang="en-US" dirty="0" err="1"/>
              <a:t>batfluxunitsthread.html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88307" y="2845152"/>
            <a:ext cx="4252939" cy="4493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93636" y="4011782"/>
            <a:ext cx="6922711" cy="4493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95973" y="3995355"/>
            <a:ext cx="7470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Illuminated detector </a:t>
            </a:r>
            <a:r>
              <a:rPr lang="zh-TW" altLang="en-US" sz="2400" dirty="0" smtClean="0"/>
              <a:t>～</a:t>
            </a:r>
            <a:r>
              <a:rPr lang="en-US" altLang="zh-TW" sz="2400" dirty="0" smtClean="0"/>
              <a:t> </a:t>
            </a:r>
            <a:r>
              <a:rPr lang="en-US" altLang="zh-TW" sz="2400" dirty="0" smtClean="0"/>
              <a:t># of enabled </a:t>
            </a:r>
            <a:r>
              <a:rPr lang="en-US" altLang="zh-TW" sz="2400" dirty="0" smtClean="0"/>
              <a:t>detector x </a:t>
            </a:r>
            <a:r>
              <a:rPr lang="en-US" altLang="zh-TW" sz="2400" dirty="0" err="1" smtClean="0"/>
              <a:t>pcode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549149" y="3294536"/>
            <a:ext cx="120963" cy="7008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1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785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Mask-weighted 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Background </a:t>
            </a:r>
            <a:r>
              <a:rPr lang="en-US" dirty="0"/>
              <a:t>subtracted counts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per fully illuminated </a:t>
            </a:r>
            <a:r>
              <a:rPr lang="en-US" dirty="0"/>
              <a:t>detector 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smtClean="0"/>
              <a:t>      </a:t>
            </a:r>
            <a:r>
              <a:rPr lang="en-US" dirty="0"/>
              <a:t>for an equivalent on-axis source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80760" y="6316166"/>
            <a:ext cx="7035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Ref: https://</a:t>
            </a:r>
            <a:r>
              <a:rPr lang="en-US" dirty="0" err="1"/>
              <a:t>swift.gsfc.nasa.gov</a:t>
            </a:r>
            <a:r>
              <a:rPr lang="en-US" dirty="0"/>
              <a:t>/analysis/threads/</a:t>
            </a:r>
            <a:r>
              <a:rPr lang="en-US" dirty="0" err="1"/>
              <a:t>batfluxunitsthread.html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95974" y="3404526"/>
            <a:ext cx="4859363" cy="4493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65447" y="4905285"/>
            <a:ext cx="1736473" cy="4493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365447" y="4905285"/>
            <a:ext cx="1736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cos</a:t>
            </a:r>
            <a:r>
              <a:rPr lang="en-US" sz="2400" dirty="0"/>
              <a:t>(</a:t>
            </a:r>
            <a:r>
              <a:rPr lang="en-US" sz="2400" dirty="0" err="1" smtClean="0"/>
              <a:t>θ</a:t>
            </a:r>
            <a:r>
              <a:rPr lang="en-US" sz="2400" dirty="0" smtClean="0"/>
              <a:t>) effect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233684" y="3853910"/>
            <a:ext cx="1" cy="10636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1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620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Summery of coded mask instrument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Pros:</a:t>
            </a:r>
          </a:p>
          <a:p>
            <a:pPr lvl="1"/>
            <a:r>
              <a:rPr lang="en-US" dirty="0" smtClean="0"/>
              <a:t>Large field of view</a:t>
            </a:r>
          </a:p>
          <a:p>
            <a:pPr lvl="1"/>
            <a:r>
              <a:rPr lang="en-US" dirty="0" smtClean="0"/>
              <a:t>Decent localization for hard X ray</a:t>
            </a:r>
          </a:p>
          <a:p>
            <a:pPr lvl="1"/>
            <a:r>
              <a:rPr lang="en-US" dirty="0" smtClean="0"/>
              <a:t>Decent background estimation</a:t>
            </a:r>
          </a:p>
          <a:p>
            <a:r>
              <a:rPr lang="en-US" dirty="0" smtClean="0"/>
              <a:t>Cons:</a:t>
            </a:r>
          </a:p>
          <a:p>
            <a:pPr lvl="1"/>
            <a:r>
              <a:rPr lang="en-US" dirty="0" smtClean="0"/>
              <a:t>Reduced sensitivity for the same number of detectors</a:t>
            </a:r>
          </a:p>
          <a:p>
            <a:pPr marL="457200" lvl="1" indent="0">
              <a:buNone/>
            </a:pPr>
            <a:r>
              <a:rPr lang="en-US" dirty="0"/>
              <a:t> </a:t>
            </a:r>
            <a:r>
              <a:rPr lang="en-US" dirty="0" smtClean="0"/>
              <a:t>   (mask covers &gt; half of the detectors)</a:t>
            </a:r>
            <a:endParaRPr lang="en-US" dirty="0" smtClean="0"/>
          </a:p>
          <a:p>
            <a:pPr lvl="1"/>
            <a:r>
              <a:rPr lang="en-US" dirty="0" smtClean="0"/>
              <a:t>Challenging </a:t>
            </a:r>
            <a:r>
              <a:rPr lang="en-US" dirty="0" smtClean="0"/>
              <a:t>to deal with diffuse sources</a:t>
            </a:r>
          </a:p>
          <a:p>
            <a:pPr lvl="1"/>
            <a:r>
              <a:rPr lang="en-US" dirty="0" smtClean="0"/>
              <a:t>All sources in the field of view will contribute to the </a:t>
            </a:r>
            <a:r>
              <a:rPr lang="en-US" dirty="0" smtClean="0"/>
              <a:t>noise</a:t>
            </a:r>
          </a:p>
          <a:p>
            <a:r>
              <a:rPr lang="en-US" dirty="0" smtClean="0"/>
              <a:t>Sensitivity depends on the partial coding fraction</a:t>
            </a:r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/>
                <a:t>Coded mask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8325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07777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98085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Exploring the Universe with BAT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63398"/>
            <a:ext cx="1361410" cy="605071"/>
          </a:xfrm>
          <a:prstGeom prst="rect">
            <a:avLst/>
          </a:prstGeom>
        </p:spPr>
      </p:pic>
      <p:pic>
        <p:nvPicPr>
          <p:cNvPr id="12" name="Picture 11" descr="Screen Shot 2015-04-08 at 12.31.0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894" y="337959"/>
            <a:ext cx="1309127" cy="95610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9800" y="4788731"/>
            <a:ext cx="1784200" cy="16057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4788731"/>
            <a:ext cx="2555460" cy="1437446"/>
          </a:xfrm>
          <a:prstGeom prst="rect">
            <a:avLst/>
          </a:prstGeom>
        </p:spPr>
      </p:pic>
      <p:grpSp>
        <p:nvGrpSpPr>
          <p:cNvPr id="11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3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4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4588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853"/>
            <a:ext cx="8229600" cy="1143000"/>
          </a:xfrm>
        </p:spPr>
        <p:txBody>
          <a:bodyPr/>
          <a:lstStyle/>
          <a:p>
            <a:r>
              <a:rPr lang="en-US" dirty="0" smtClean="0"/>
              <a:t>BAT data type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605830"/>
              </p:ext>
            </p:extLst>
          </p:nvPr>
        </p:nvGraphicFramePr>
        <p:xfrm>
          <a:off x="186965" y="950654"/>
          <a:ext cx="8686800" cy="5669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9850"/>
                <a:gridCol w="1346589"/>
                <a:gridCol w="1386808"/>
                <a:gridCol w="1594373"/>
                <a:gridCol w="1231632"/>
                <a:gridCol w="1737548"/>
              </a:tblGrid>
              <a:tr h="409876">
                <a:tc>
                  <a:txBody>
                    <a:bodyPr/>
                    <a:lstStyle/>
                    <a:p>
                      <a:r>
                        <a:rPr lang="en-US" dirty="0" smtClean="0"/>
                        <a:t>DATA 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Energy</a:t>
                      </a:r>
                      <a:r>
                        <a:rPr lang="en-US" baseline="0" dirty="0" smtClean="0"/>
                        <a:t> range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Can</a:t>
                      </a:r>
                      <a:r>
                        <a:rPr lang="en-US" baseline="0" dirty="0" smtClean="0"/>
                        <a:t> generate Image?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 bin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Continuous?</a:t>
                      </a:r>
                      <a:endParaRPr lang="en-US" dirty="0"/>
                    </a:p>
                  </a:txBody>
                  <a:tcPr/>
                </a:tc>
              </a:tr>
              <a:tr h="409876">
                <a:tc>
                  <a:txBody>
                    <a:bodyPr/>
                    <a:lstStyle/>
                    <a:p>
                      <a:r>
                        <a:rPr lang="en-US" dirty="0" smtClean="0"/>
                        <a:t>Event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 info of each photon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Customizable</a:t>
                      </a:r>
                    </a:p>
                    <a:p>
                      <a:r>
                        <a:rPr lang="en-US" dirty="0" smtClean="0"/>
                        <a:t>(&gt; 100 us)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✗</a:t>
                      </a:r>
                      <a:endParaRPr lang="en-US" dirty="0" smtClean="0"/>
                    </a:p>
                  </a:txBody>
                  <a:tcPr/>
                </a:tc>
              </a:tr>
              <a:tr h="1012572">
                <a:tc>
                  <a:txBody>
                    <a:bodyPr/>
                    <a:lstStyle/>
                    <a:p>
                      <a:r>
                        <a:rPr lang="en-US" dirty="0" smtClean="0"/>
                        <a:t>Survey</a:t>
                      </a:r>
                      <a:r>
                        <a:rPr lang="en-US" baseline="0" dirty="0" smtClean="0"/>
                        <a:t>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Pre-binned</a:t>
                      </a:r>
                      <a:r>
                        <a:rPr lang="en-US" baseline="0" dirty="0" smtClean="0"/>
                        <a:t> detector plane image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</a:t>
                      </a:r>
                      <a:r>
                        <a:rPr lang="en-US" baseline="0" dirty="0" smtClean="0"/>
                        <a:t> channels (14-195 </a:t>
                      </a:r>
                      <a:r>
                        <a:rPr lang="en-US" baseline="0" dirty="0" err="1" smtClean="0"/>
                        <a:t>keV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</a:t>
                      </a:r>
                      <a:r>
                        <a:rPr lang="en-US" baseline="0" dirty="0" smtClean="0"/>
                        <a:t> 300 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 </a:t>
                      </a:r>
                      <a:r>
                        <a:rPr lang="en-US" baseline="0" dirty="0" smtClean="0"/>
                        <a:t>(except during SAA and slew)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409876">
                <a:tc>
                  <a:txBody>
                    <a:bodyPr/>
                    <a:lstStyle/>
                    <a:p>
                      <a:r>
                        <a:rPr lang="en-US" dirty="0" smtClean="0"/>
                        <a:t>Scaled map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Detector plane scaled map for image triggers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15-50 </a:t>
                      </a:r>
                      <a:r>
                        <a:rPr lang="en-US" dirty="0" err="1" smtClean="0"/>
                        <a:t>keV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 8 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(except during SAA and slew)</a:t>
                      </a:r>
                      <a:endParaRPr lang="en-US" dirty="0" smtClean="0"/>
                    </a:p>
                  </a:txBody>
                  <a:tcPr/>
                </a:tc>
              </a:tr>
              <a:tr h="1010653">
                <a:tc>
                  <a:txBody>
                    <a:bodyPr/>
                    <a:lstStyle/>
                    <a:p>
                      <a:r>
                        <a:rPr lang="en-US" dirty="0" smtClean="0"/>
                        <a:t>Rate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Raw (not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background subtracted)</a:t>
                      </a:r>
                      <a:r>
                        <a:rPr lang="en-US" baseline="0" dirty="0" smtClean="0"/>
                        <a:t> light curves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r>
                        <a:rPr lang="en-US" baseline="0" dirty="0" smtClean="0"/>
                        <a:t> channels</a:t>
                      </a:r>
                    </a:p>
                    <a:p>
                      <a:r>
                        <a:rPr lang="en-US" baseline="0" dirty="0" smtClean="0"/>
                        <a:t>(15-25, 25-50,</a:t>
                      </a:r>
                    </a:p>
                    <a:p>
                      <a:r>
                        <a:rPr lang="en-US" baseline="0" dirty="0" smtClean="0"/>
                        <a:t>50-100,100-350 </a:t>
                      </a:r>
                      <a:r>
                        <a:rPr lang="en-US" baseline="0" dirty="0" err="1" smtClean="0"/>
                        <a:t>keV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✗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64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ms</a:t>
                      </a:r>
                      <a:r>
                        <a:rPr lang="en-US" baseline="0" dirty="0" smtClean="0"/>
                        <a:t>, 1 s, 1.6 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00139" y="6546589"/>
            <a:ext cx="4173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more info, see </a:t>
            </a:r>
            <a:r>
              <a:rPr lang="en-US" dirty="0" err="1" smtClean="0"/>
              <a:t>Markwardt</a:t>
            </a:r>
            <a:r>
              <a:rPr lang="en-US" dirty="0" smtClean="0"/>
              <a:t> et al. (2007)</a:t>
            </a:r>
            <a:endParaRPr lang="en-US" dirty="0"/>
          </a:p>
        </p:txBody>
      </p:sp>
      <p:grpSp>
        <p:nvGrpSpPr>
          <p:cNvPr id="10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1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3420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 </a:t>
            </a:r>
            <a:r>
              <a:rPr lang="en-US" dirty="0" smtClean="0"/>
              <a:t>public products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BAT GRB </a:t>
            </a:r>
            <a:r>
              <a:rPr lang="en-US" dirty="0" smtClean="0"/>
              <a:t>catalog (event data)</a:t>
            </a:r>
          </a:p>
          <a:p>
            <a:pPr lvl="1"/>
            <a:r>
              <a:rPr lang="en-US" dirty="0">
                <a:hlinkClick r:id="rId2"/>
              </a:rPr>
              <a:t>https://swift.gsfc.nasa.gov/results/batgrbcat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/>
              <a:t>BAT transient </a:t>
            </a:r>
            <a:r>
              <a:rPr lang="en-US" dirty="0" smtClean="0"/>
              <a:t>monitor (scaled map data)</a:t>
            </a:r>
          </a:p>
          <a:p>
            <a:pPr lvl="1"/>
            <a:r>
              <a:rPr lang="en-US" dirty="0">
                <a:hlinkClick r:id="rId3"/>
              </a:rPr>
              <a:t>https://swift.gsfc.nasa.gov/results/transients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 smtClean="0"/>
              <a:t>BAT survey </a:t>
            </a:r>
            <a:r>
              <a:rPr lang="en-US" dirty="0" smtClean="0"/>
              <a:t>catalog</a:t>
            </a:r>
            <a:r>
              <a:rPr lang="en-US" dirty="0"/>
              <a:t> </a:t>
            </a:r>
            <a:r>
              <a:rPr lang="en-US" dirty="0" smtClean="0"/>
              <a:t>(survey data)</a:t>
            </a:r>
          </a:p>
          <a:p>
            <a:pPr lvl="1"/>
            <a:r>
              <a:rPr lang="en-US" dirty="0">
                <a:hlinkClick r:id="rId4"/>
              </a:rPr>
              <a:t>https://swift.gsfc.nasa.gov/results/</a:t>
            </a:r>
            <a:r>
              <a:rPr lang="en-US" dirty="0" smtClean="0">
                <a:hlinkClick r:id="rId4"/>
              </a:rPr>
              <a:t>bs105mon/</a:t>
            </a:r>
            <a:endParaRPr lang="en-US" dirty="0" smtClean="0"/>
          </a:p>
          <a:p>
            <a:pPr lvl="1"/>
            <a:endParaRPr lang="en-US" dirty="0" smtClean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12541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 transient monitor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Krimm</a:t>
            </a:r>
            <a:r>
              <a:rPr lang="en-US" dirty="0" smtClean="0"/>
              <a:t> et al. (2013)</a:t>
            </a:r>
          </a:p>
          <a:p>
            <a:r>
              <a:rPr lang="en-US" dirty="0"/>
              <a:t>Product made from scaled map </a:t>
            </a:r>
            <a:r>
              <a:rPr lang="en-US" dirty="0" smtClean="0"/>
              <a:t>data</a:t>
            </a:r>
            <a:endParaRPr lang="en-US" dirty="0" smtClean="0"/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://swift.gsfc.nasa.gov/results/transients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/>
              <a:t>Energy range: 15-50 </a:t>
            </a:r>
            <a:r>
              <a:rPr lang="en-US" dirty="0" err="1" smtClean="0"/>
              <a:t>keV</a:t>
            </a:r>
            <a:endParaRPr lang="en-US" dirty="0"/>
          </a:p>
          <a:p>
            <a:r>
              <a:rPr lang="en-US" dirty="0" smtClean="0"/>
              <a:t>Monitoring &gt; 1000 sources</a:t>
            </a:r>
          </a:p>
          <a:p>
            <a:pPr lvl="1"/>
            <a:r>
              <a:rPr lang="en-US" dirty="0"/>
              <a:t>daily light curves </a:t>
            </a:r>
          </a:p>
          <a:p>
            <a:pPr lvl="1"/>
            <a:r>
              <a:rPr lang="en-US" dirty="0" smtClean="0"/>
              <a:t>orbital </a:t>
            </a:r>
            <a:r>
              <a:rPr lang="en-US" dirty="0"/>
              <a:t>light </a:t>
            </a:r>
            <a:r>
              <a:rPr lang="en-US" dirty="0" smtClean="0"/>
              <a:t>curves (time bins of ~ 64 second up to a couple thousand second).</a:t>
            </a:r>
            <a:endParaRPr lang="en-US" dirty="0" smtClean="0"/>
          </a:p>
          <a:p>
            <a:r>
              <a:rPr lang="en-US" dirty="0" smtClean="0"/>
              <a:t>Updated every few hours</a:t>
            </a:r>
          </a:p>
          <a:p>
            <a:r>
              <a:rPr lang="en-US" dirty="0" smtClean="0"/>
              <a:t>If you’d like to add your favorite source to the monitoring list, send me an email!</a:t>
            </a:r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55874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 survey </a:t>
            </a:r>
            <a:r>
              <a:rPr lang="en-US" dirty="0" smtClean="0"/>
              <a:t>catalogs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04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Product made from BAT survey data</a:t>
            </a:r>
          </a:p>
          <a:p>
            <a:pPr lvl="1"/>
            <a:r>
              <a:rPr lang="en-US" dirty="0" smtClean="0"/>
              <a:t>Source detections on mosaic images</a:t>
            </a:r>
            <a:r>
              <a:rPr lang="en-US" dirty="0" smtClean="0"/>
              <a:t> </a:t>
            </a:r>
          </a:p>
          <a:p>
            <a:r>
              <a:rPr lang="en-US" dirty="0" smtClean="0"/>
              <a:t>Existing BAT survey catalog</a:t>
            </a:r>
          </a:p>
          <a:p>
            <a:pPr lvl="1"/>
            <a:r>
              <a:rPr lang="en-US" dirty="0" smtClean="0"/>
              <a:t>3-month (</a:t>
            </a:r>
            <a:r>
              <a:rPr lang="en-US" dirty="0" err="1" smtClean="0"/>
              <a:t>Markwardt</a:t>
            </a:r>
            <a:r>
              <a:rPr lang="en-US" dirty="0" smtClean="0"/>
              <a:t> et al. 2005)</a:t>
            </a:r>
          </a:p>
          <a:p>
            <a:pPr lvl="1"/>
            <a:r>
              <a:rPr lang="en-US" dirty="0" smtClean="0"/>
              <a:t>22-month (</a:t>
            </a:r>
            <a:r>
              <a:rPr lang="en-US" dirty="0" err="1" smtClean="0"/>
              <a:t>Tueller</a:t>
            </a:r>
            <a:r>
              <a:rPr lang="en-US" dirty="0" smtClean="0"/>
              <a:t> et al. 2008)</a:t>
            </a:r>
          </a:p>
          <a:p>
            <a:pPr lvl="1"/>
            <a:r>
              <a:rPr lang="en-US" dirty="0" smtClean="0"/>
              <a:t>70-month (Baumgartner et al. 2013)</a:t>
            </a:r>
          </a:p>
          <a:p>
            <a:pPr lvl="1"/>
            <a:r>
              <a:rPr lang="en-US" dirty="0" smtClean="0"/>
              <a:t>105-month (Oh et al. 2018)</a:t>
            </a:r>
          </a:p>
          <a:p>
            <a:pPr lvl="1"/>
            <a:r>
              <a:rPr lang="en-US" dirty="0" smtClean="0"/>
              <a:t>Upcoming: 157-month (Lien et al. </a:t>
            </a:r>
            <a:r>
              <a:rPr lang="en-US" dirty="0" smtClean="0"/>
              <a:t>2021 in prep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Other BAT survey catalogs: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(using different analysis process)</a:t>
            </a:r>
          </a:p>
          <a:p>
            <a:pPr lvl="2"/>
            <a:r>
              <a:rPr lang="en-US" dirty="0" smtClean="0"/>
              <a:t>The Palermo Swift-BAT Hard X-ray Catalogs</a:t>
            </a:r>
          </a:p>
          <a:p>
            <a:pPr lvl="3"/>
            <a:r>
              <a:rPr lang="en-US" dirty="0" smtClean="0"/>
              <a:t>39</a:t>
            </a:r>
            <a:r>
              <a:rPr lang="en-US" dirty="0"/>
              <a:t>-</a:t>
            </a:r>
            <a:r>
              <a:rPr lang="en-US" dirty="0" smtClean="0"/>
              <a:t>month, 54-month, </a:t>
            </a:r>
            <a:r>
              <a:rPr lang="en-US" dirty="0"/>
              <a:t>(</a:t>
            </a:r>
            <a:r>
              <a:rPr lang="en-US" dirty="0" err="1"/>
              <a:t>Cusumano</a:t>
            </a:r>
            <a:r>
              <a:rPr lang="en-US" dirty="0"/>
              <a:t> et al. 2010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60-month (</a:t>
            </a:r>
            <a:r>
              <a:rPr lang="en-US" dirty="0" err="1" smtClean="0"/>
              <a:t>Ajello</a:t>
            </a:r>
            <a:r>
              <a:rPr lang="en-US" dirty="0" smtClean="0"/>
              <a:t> et al., 2012)</a:t>
            </a:r>
          </a:p>
          <a:p>
            <a:pPr lvl="2"/>
            <a:r>
              <a:rPr lang="en-US" dirty="0" smtClean="0"/>
              <a:t>3-year (</a:t>
            </a:r>
            <a:r>
              <a:rPr lang="en-US" dirty="0" err="1" smtClean="0"/>
              <a:t>Burlon</a:t>
            </a:r>
            <a:r>
              <a:rPr lang="en-US" dirty="0" smtClean="0"/>
              <a:t> &amp; </a:t>
            </a:r>
            <a:r>
              <a:rPr lang="en-US" dirty="0" err="1" smtClean="0"/>
              <a:t>Ajello</a:t>
            </a:r>
            <a:r>
              <a:rPr lang="en-US" dirty="0" smtClean="0"/>
              <a:t> et al. 2011)</a:t>
            </a:r>
            <a:endParaRPr lang="en-US" dirty="0" smtClean="0"/>
          </a:p>
          <a:p>
            <a:pPr lvl="1"/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8075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Burst Alert Telescope (BAT)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Responsible for finding GRBs</a:t>
            </a:r>
          </a:p>
          <a:p>
            <a:r>
              <a:rPr lang="en-US" dirty="0" smtClean="0"/>
              <a:t>15-350 </a:t>
            </a:r>
            <a:r>
              <a:rPr lang="en-US" dirty="0" err="1" smtClean="0"/>
              <a:t>keV</a:t>
            </a:r>
            <a:endParaRPr lang="en-US" dirty="0" smtClean="0"/>
          </a:p>
          <a:p>
            <a:r>
              <a:rPr lang="en-US" dirty="0" smtClean="0"/>
              <a:t>Large field of view (~ 1/6 of the sky) </a:t>
            </a:r>
            <a:r>
              <a:rPr lang="en-US" dirty="0" smtClean="0">
                <a:sym typeface="Wingdings"/>
              </a:rPr>
              <a:t> Increase the number of GRB detections</a:t>
            </a:r>
            <a:endParaRPr lang="en-US" dirty="0" smtClean="0"/>
          </a:p>
          <a:p>
            <a:pPr lvl="1"/>
            <a:r>
              <a:rPr lang="en-US" dirty="0" smtClean="0"/>
              <a:t>~1.4 </a:t>
            </a:r>
            <a:r>
              <a:rPr lang="en-US" dirty="0" err="1" smtClean="0"/>
              <a:t>sr</a:t>
            </a:r>
            <a:r>
              <a:rPr lang="en-US" dirty="0" smtClean="0"/>
              <a:t> (half coded)</a:t>
            </a:r>
          </a:p>
          <a:p>
            <a:pPr lvl="1"/>
            <a:r>
              <a:rPr lang="en-US" dirty="0" smtClean="0"/>
              <a:t>~ 2 </a:t>
            </a:r>
            <a:r>
              <a:rPr lang="en-US" dirty="0" err="1" smtClean="0"/>
              <a:t>sr</a:t>
            </a:r>
            <a:r>
              <a:rPr lang="en-US" dirty="0" smtClean="0"/>
              <a:t> (fully coded)</a:t>
            </a:r>
          </a:p>
          <a:p>
            <a:r>
              <a:rPr lang="en-US" dirty="0" smtClean="0"/>
              <a:t>Decent localization in hard X rays (~ 3 </a:t>
            </a:r>
            <a:r>
              <a:rPr lang="en-US" dirty="0" err="1" smtClean="0"/>
              <a:t>arcmin</a:t>
            </a:r>
            <a:r>
              <a:rPr lang="en-US" dirty="0" smtClean="0"/>
              <a:t>) </a:t>
            </a:r>
            <a:r>
              <a:rPr lang="en-US" dirty="0" smtClean="0">
                <a:sym typeface="Wingdings"/>
              </a:rPr>
              <a:t> Enable prompt follow-up of narrow field instruments</a:t>
            </a:r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7512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 survey exposure time</a:t>
            </a:r>
            <a:endParaRPr lang="en-US" dirty="0"/>
          </a:p>
        </p:txBody>
      </p:sp>
      <p:pic>
        <p:nvPicPr>
          <p:cNvPr id="4" name="Picture 3" descr="BAT_sky_expoure_Oh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7314"/>
            <a:ext cx="9144000" cy="37362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06713" y="6096751"/>
            <a:ext cx="163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Oh et al. (2018)</a:t>
            </a:r>
            <a:endParaRPr lang="en-US" dirty="0"/>
          </a:p>
        </p:txBody>
      </p:sp>
      <p:grpSp>
        <p:nvGrpSpPr>
          <p:cNvPr id="6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7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8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33105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 sensitivity</a:t>
            </a:r>
            <a:endParaRPr lang="en-US" dirty="0"/>
          </a:p>
        </p:txBody>
      </p:sp>
      <p:pic>
        <p:nvPicPr>
          <p:cNvPr id="4" name="Picture 3" descr="sensitivity_exposure_theory_for_tal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1362456"/>
            <a:ext cx="6729984" cy="50474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88931" y="3410114"/>
            <a:ext cx="2540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Eq. 9, </a:t>
            </a:r>
            <a:r>
              <a:rPr lang="en-US" sz="1400" dirty="0" err="1" smtClean="0"/>
              <a:t>Baumgardner</a:t>
            </a:r>
            <a:r>
              <a:rPr lang="en-US" sz="1400" dirty="0" smtClean="0"/>
              <a:t> et al. (2013)</a:t>
            </a:r>
          </a:p>
        </p:txBody>
      </p:sp>
      <p:pic>
        <p:nvPicPr>
          <p:cNvPr id="6" name="Picture 5" descr="BAT_sensitivit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255" y="2501421"/>
            <a:ext cx="3009900" cy="8636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905002" y="1457259"/>
            <a:ext cx="5631820" cy="4511737"/>
            <a:chOff x="2905002" y="1457259"/>
            <a:chExt cx="5631820" cy="4511737"/>
          </a:xfrm>
        </p:grpSpPr>
        <p:sp>
          <p:nvSpPr>
            <p:cNvPr id="7" name="TextBox 6"/>
            <p:cNvSpPr txBox="1"/>
            <p:nvPr/>
          </p:nvSpPr>
          <p:spPr>
            <a:xfrm>
              <a:off x="2905002" y="1457259"/>
              <a:ext cx="3211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</a:t>
              </a:r>
              <a:r>
                <a:rPr lang="en-US" dirty="0" err="1" smtClean="0"/>
                <a:t>mCrab</a:t>
              </a:r>
              <a:r>
                <a:rPr lang="en-US" dirty="0" smtClean="0"/>
                <a:t> = 2.42 x 10</a:t>
              </a:r>
              <a:r>
                <a:rPr lang="en-US" baseline="30000" dirty="0" smtClean="0"/>
                <a:t>-11 </a:t>
              </a:r>
              <a:r>
                <a:rPr lang="en-US" dirty="0" smtClean="0"/>
                <a:t>erg/s/cm</a:t>
              </a:r>
              <a:r>
                <a:rPr lang="en-US" baseline="30000" dirty="0" smtClean="0"/>
                <a:t>2</a:t>
              </a:r>
              <a:endParaRPr lang="en-US" baseline="30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300586" y="3843279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300586" y="1826591"/>
              <a:ext cx="1235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-10 </a:t>
              </a:r>
              <a:endParaRPr lang="en-US" baseline="30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300586" y="5599664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00586" y="4644246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299709" y="2671702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</p:grpSp>
      <p:grpSp>
        <p:nvGrpSpPr>
          <p:cNvPr id="15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6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7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1868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 sensitivity</a:t>
            </a:r>
            <a:endParaRPr lang="en-US" dirty="0"/>
          </a:p>
        </p:txBody>
      </p:sp>
      <p:pic>
        <p:nvPicPr>
          <p:cNvPr id="4" name="Picture 3" descr="sensitivity_exposure_theory_for_tal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1362456"/>
            <a:ext cx="6729984" cy="50474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88931" y="3410114"/>
            <a:ext cx="2540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Eq. 9, Baumgartner et al. (2013)</a:t>
            </a:r>
          </a:p>
        </p:txBody>
      </p:sp>
      <p:pic>
        <p:nvPicPr>
          <p:cNvPr id="6" name="Picture 5" descr="BAT_sensitivit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255" y="2501421"/>
            <a:ext cx="3009900" cy="8636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905002" y="1457259"/>
            <a:ext cx="5631820" cy="4511737"/>
            <a:chOff x="2905002" y="1457259"/>
            <a:chExt cx="5631820" cy="4511737"/>
          </a:xfrm>
        </p:grpSpPr>
        <p:sp>
          <p:nvSpPr>
            <p:cNvPr id="18" name="TextBox 17"/>
            <p:cNvSpPr txBox="1"/>
            <p:nvPr/>
          </p:nvSpPr>
          <p:spPr>
            <a:xfrm>
              <a:off x="2905002" y="1457259"/>
              <a:ext cx="3211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</a:t>
              </a:r>
              <a:r>
                <a:rPr lang="en-US" dirty="0" err="1" smtClean="0"/>
                <a:t>mCrab</a:t>
              </a:r>
              <a:r>
                <a:rPr lang="en-US" dirty="0" smtClean="0"/>
                <a:t> = 2.42 x 10</a:t>
              </a:r>
              <a:r>
                <a:rPr lang="en-US" baseline="30000" dirty="0" smtClean="0"/>
                <a:t>-11 </a:t>
              </a:r>
              <a:r>
                <a:rPr lang="en-US" dirty="0" smtClean="0"/>
                <a:t>erg/s/cm</a:t>
              </a:r>
              <a:r>
                <a:rPr lang="en-US" baseline="30000" dirty="0" smtClean="0"/>
                <a:t>2</a:t>
              </a:r>
              <a:endParaRPr lang="en-US" baseline="30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300586" y="3843279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300586" y="1826591"/>
              <a:ext cx="1235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-10 </a:t>
              </a:r>
              <a:endParaRPr lang="en-US" baseline="300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300586" y="5599664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300586" y="4644246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299709" y="2671702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</p:grpSp>
      <p:grpSp>
        <p:nvGrpSpPr>
          <p:cNvPr id="27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8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9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31188" y="274638"/>
            <a:ext cx="3254814" cy="3443253"/>
            <a:chOff x="231188" y="274638"/>
            <a:chExt cx="3254814" cy="3443253"/>
          </a:xfrm>
        </p:grpSpPr>
        <p:pic>
          <p:nvPicPr>
            <p:cNvPr id="8" name="Picture 7" descr="energy_flux_vs_T90_best_model-eps-converted-to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274638"/>
              <a:ext cx="3028802" cy="34432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931999" y="420010"/>
              <a:ext cx="16228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GRB detections</a:t>
              </a:r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31188" y="3365021"/>
              <a:ext cx="14016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Lien et al. (2016)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81858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 sensitivity</a:t>
            </a:r>
            <a:endParaRPr lang="en-US" dirty="0"/>
          </a:p>
        </p:txBody>
      </p:sp>
      <p:pic>
        <p:nvPicPr>
          <p:cNvPr id="4" name="Picture 3" descr="sensitivity_exposure_theory_for_tal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1362456"/>
            <a:ext cx="6729984" cy="50474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88931" y="3410114"/>
            <a:ext cx="2540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Eq. 9, </a:t>
            </a:r>
            <a:r>
              <a:rPr lang="en-US" sz="1400" dirty="0" err="1" smtClean="0"/>
              <a:t>Baumgardner</a:t>
            </a:r>
            <a:r>
              <a:rPr lang="en-US" sz="1400" dirty="0" smtClean="0"/>
              <a:t> et al. (2013)</a:t>
            </a:r>
          </a:p>
        </p:txBody>
      </p:sp>
      <p:pic>
        <p:nvPicPr>
          <p:cNvPr id="6" name="Picture 5" descr="BAT_sensitivit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255" y="2501421"/>
            <a:ext cx="3009900" cy="8636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114255" y="4713901"/>
            <a:ext cx="3199843" cy="1405038"/>
            <a:chOff x="4114255" y="4713901"/>
            <a:chExt cx="3199843" cy="1405038"/>
          </a:xfrm>
        </p:grpSpPr>
        <p:sp>
          <p:nvSpPr>
            <p:cNvPr id="3" name="Arc 2"/>
            <p:cNvSpPr/>
            <p:nvPr/>
          </p:nvSpPr>
          <p:spPr>
            <a:xfrm>
              <a:off x="4114255" y="4713901"/>
              <a:ext cx="2729351" cy="1405038"/>
            </a:xfrm>
            <a:prstGeom prst="arc">
              <a:avLst>
                <a:gd name="adj1" fmla="val 17416079"/>
                <a:gd name="adj2" fmla="val 20822870"/>
              </a:avLst>
            </a:prstGeom>
            <a:scene3d>
              <a:camera prst="orthographicFront">
                <a:rot lat="10800000" lon="0" rev="18900000"/>
              </a:camera>
              <a:lightRig rig="threePt" dir="t"/>
            </a:scene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6702552" y="5129784"/>
              <a:ext cx="611546" cy="13510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2905002" y="1457259"/>
            <a:ext cx="5631820" cy="4511737"/>
            <a:chOff x="2905002" y="1457259"/>
            <a:chExt cx="5631820" cy="4511737"/>
          </a:xfrm>
        </p:grpSpPr>
        <p:sp>
          <p:nvSpPr>
            <p:cNvPr id="18" name="TextBox 17"/>
            <p:cNvSpPr txBox="1"/>
            <p:nvPr/>
          </p:nvSpPr>
          <p:spPr>
            <a:xfrm>
              <a:off x="2905002" y="1457259"/>
              <a:ext cx="3211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</a:t>
              </a:r>
              <a:r>
                <a:rPr lang="en-US" dirty="0" err="1" smtClean="0"/>
                <a:t>mCrab</a:t>
              </a:r>
              <a:r>
                <a:rPr lang="en-US" dirty="0" smtClean="0"/>
                <a:t> = 2.42 x 10</a:t>
              </a:r>
              <a:r>
                <a:rPr lang="en-US" baseline="30000" dirty="0" smtClean="0"/>
                <a:t>-11 </a:t>
              </a:r>
              <a:r>
                <a:rPr lang="en-US" dirty="0" smtClean="0"/>
                <a:t>erg/s/cm</a:t>
              </a:r>
              <a:r>
                <a:rPr lang="en-US" baseline="30000" dirty="0" smtClean="0"/>
                <a:t>2</a:t>
              </a:r>
              <a:endParaRPr lang="en-US" baseline="30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300586" y="3843279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300586" y="1826591"/>
              <a:ext cx="1235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-10 </a:t>
              </a:r>
              <a:endParaRPr lang="en-US" baseline="300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300586" y="5599664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300586" y="4644246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299709" y="2671702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</p:grpSp>
      <p:grpSp>
        <p:nvGrpSpPr>
          <p:cNvPr id="2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0215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nsitivity_exposure_105m_for_tal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25" y="1362620"/>
            <a:ext cx="6742306" cy="505672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6538942"/>
            <a:ext cx="811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Markwardt</a:t>
            </a:r>
            <a:r>
              <a:rPr lang="en-US" sz="1400" dirty="0" smtClean="0"/>
              <a:t> et al. (2005); </a:t>
            </a:r>
            <a:r>
              <a:rPr lang="en-US" sz="1400" dirty="0" err="1" smtClean="0"/>
              <a:t>Tueller</a:t>
            </a:r>
            <a:r>
              <a:rPr lang="en-US" sz="1400" dirty="0" smtClean="0"/>
              <a:t> et al. (2008); </a:t>
            </a:r>
            <a:r>
              <a:rPr lang="en-US" sz="1400" dirty="0" err="1" smtClean="0"/>
              <a:t>Tueller</a:t>
            </a:r>
            <a:r>
              <a:rPr lang="en-US" sz="1400" dirty="0" smtClean="0"/>
              <a:t> </a:t>
            </a:r>
            <a:r>
              <a:rPr lang="en-US" sz="1400" dirty="0" smtClean="0"/>
              <a:t>et al. (2010); Baumgartner et al. (2013</a:t>
            </a:r>
            <a:r>
              <a:rPr lang="en-US" sz="1400" dirty="0" smtClean="0"/>
              <a:t>); Oh et al. (2018)</a:t>
            </a:r>
            <a:endParaRPr lang="en-US" sz="1400" dirty="0"/>
          </a:p>
        </p:txBody>
      </p:sp>
      <p:grpSp>
        <p:nvGrpSpPr>
          <p:cNvPr id="9" name="Group 8"/>
          <p:cNvGrpSpPr/>
          <p:nvPr/>
        </p:nvGrpSpPr>
        <p:grpSpPr>
          <a:xfrm>
            <a:off x="2905002" y="1457259"/>
            <a:ext cx="5631820" cy="4511737"/>
            <a:chOff x="2905002" y="1457259"/>
            <a:chExt cx="5631820" cy="4511737"/>
          </a:xfrm>
        </p:grpSpPr>
        <p:sp>
          <p:nvSpPr>
            <p:cNvPr id="10" name="TextBox 9"/>
            <p:cNvSpPr txBox="1"/>
            <p:nvPr/>
          </p:nvSpPr>
          <p:spPr>
            <a:xfrm>
              <a:off x="2905002" y="1457259"/>
              <a:ext cx="3211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</a:t>
              </a:r>
              <a:r>
                <a:rPr lang="en-US" dirty="0" err="1" smtClean="0"/>
                <a:t>mCrab</a:t>
              </a:r>
              <a:r>
                <a:rPr lang="en-US" dirty="0" smtClean="0"/>
                <a:t> = 2.42 x 10</a:t>
              </a:r>
              <a:r>
                <a:rPr lang="en-US" baseline="30000" dirty="0" smtClean="0"/>
                <a:t>-11 </a:t>
              </a:r>
              <a:r>
                <a:rPr lang="en-US" dirty="0" smtClean="0"/>
                <a:t>erg/s/cm</a:t>
              </a:r>
              <a:r>
                <a:rPr lang="en-US" baseline="30000" dirty="0" smtClean="0"/>
                <a:t>2</a:t>
              </a:r>
              <a:endParaRPr lang="en-US" baseline="30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300586" y="3843279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00586" y="1826591"/>
              <a:ext cx="1235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-10 </a:t>
              </a:r>
              <a:endParaRPr lang="en-US" baseline="30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300586" y="5599664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300586" y="4644246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299709" y="2671702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</p:grp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BAT survey catalogs</a:t>
            </a:r>
            <a:endParaRPr lang="en-US" dirty="0"/>
          </a:p>
        </p:txBody>
      </p:sp>
      <p:grpSp>
        <p:nvGrpSpPr>
          <p:cNvPr id="22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3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4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5326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591344" y="5074612"/>
            <a:ext cx="13144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Oh et al. (2018)</a:t>
            </a:r>
            <a:endParaRPr lang="en-US" sz="1400" dirty="0"/>
          </a:p>
        </p:txBody>
      </p:sp>
      <p:pic>
        <p:nvPicPr>
          <p:cNvPr id="8" name="Picture 7" descr="105m_skym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21" y="2094045"/>
            <a:ext cx="6090508" cy="3288344"/>
          </a:xfrm>
          <a:prstGeom prst="rect">
            <a:avLst/>
          </a:prstGeom>
        </p:spPr>
      </p:pic>
      <p:pic>
        <p:nvPicPr>
          <p:cNvPr id="9" name="Picture 8" descr="105m_pi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330" y="2267591"/>
            <a:ext cx="3536670" cy="26500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9093" y="5584092"/>
            <a:ext cx="56605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Product at: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://swift.gsfc.nasa.gov/results/bs105mon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en-US" dirty="0" smtClean="0"/>
              <a:t>- From Dec. 2004 to Aug. 2013. </a:t>
            </a:r>
          </a:p>
          <a:p>
            <a:r>
              <a:rPr lang="en-US" dirty="0" smtClean="0"/>
              <a:t>- Monthly light curves, spectra</a:t>
            </a:r>
            <a:r>
              <a:rPr lang="mr-IN" dirty="0" smtClean="0"/>
              <a:t>…</a:t>
            </a:r>
            <a:r>
              <a:rPr lang="en-US" dirty="0" smtClean="0"/>
              <a:t>etc.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BAT survey catalogs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48142" y="1260096"/>
            <a:ext cx="201429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105 month</a:t>
            </a:r>
            <a:endParaRPr lang="en-US" sz="3200" dirty="0"/>
          </a:p>
        </p:txBody>
      </p:sp>
      <p:grpSp>
        <p:nvGrpSpPr>
          <p:cNvPr id="15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8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9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3661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905002" y="1457259"/>
            <a:ext cx="5631820" cy="4511737"/>
            <a:chOff x="2905002" y="1457259"/>
            <a:chExt cx="5631820" cy="4511737"/>
          </a:xfrm>
        </p:grpSpPr>
        <p:sp>
          <p:nvSpPr>
            <p:cNvPr id="10" name="TextBox 9"/>
            <p:cNvSpPr txBox="1"/>
            <p:nvPr/>
          </p:nvSpPr>
          <p:spPr>
            <a:xfrm>
              <a:off x="2905002" y="1457259"/>
              <a:ext cx="3211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</a:t>
              </a:r>
              <a:r>
                <a:rPr lang="en-US" dirty="0" err="1" smtClean="0"/>
                <a:t>mCrab</a:t>
              </a:r>
              <a:r>
                <a:rPr lang="en-US" dirty="0" smtClean="0"/>
                <a:t> = 2.42 x 10</a:t>
              </a:r>
              <a:r>
                <a:rPr lang="en-US" baseline="30000" dirty="0" smtClean="0"/>
                <a:t>-11 </a:t>
              </a:r>
              <a:r>
                <a:rPr lang="en-US" dirty="0" smtClean="0"/>
                <a:t>erg/s/cm</a:t>
              </a:r>
              <a:r>
                <a:rPr lang="en-US" baseline="30000" dirty="0" smtClean="0"/>
                <a:t>2</a:t>
              </a:r>
              <a:endParaRPr lang="en-US" baseline="30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300586" y="3843279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300586" y="1826591"/>
              <a:ext cx="1235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-10 </a:t>
              </a:r>
              <a:endParaRPr lang="en-US" baseline="30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00586" y="5599664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300586" y="4644246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299709" y="2671702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</p:grpSp>
      <p:pic>
        <p:nvPicPr>
          <p:cNvPr id="3" name="Picture 2" descr="sensitivity_exposure_105m_for_tal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25" y="1362620"/>
            <a:ext cx="6742306" cy="505672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6538942"/>
            <a:ext cx="811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Markwardt</a:t>
            </a:r>
            <a:r>
              <a:rPr lang="en-US" sz="1400" dirty="0" smtClean="0"/>
              <a:t> et al. (2005); </a:t>
            </a:r>
            <a:r>
              <a:rPr lang="en-US" sz="1400" dirty="0" err="1" smtClean="0"/>
              <a:t>Tueller</a:t>
            </a:r>
            <a:r>
              <a:rPr lang="en-US" sz="1400" dirty="0" smtClean="0"/>
              <a:t> et al. (2008); </a:t>
            </a:r>
            <a:r>
              <a:rPr lang="en-US" sz="1400" dirty="0" err="1" smtClean="0"/>
              <a:t>Tueller</a:t>
            </a:r>
            <a:r>
              <a:rPr lang="en-US" sz="1400" dirty="0" smtClean="0"/>
              <a:t> </a:t>
            </a:r>
            <a:r>
              <a:rPr lang="en-US" sz="1400" dirty="0" smtClean="0"/>
              <a:t>et al. (2010); Baumgartner et al. (2013</a:t>
            </a:r>
            <a:r>
              <a:rPr lang="en-US" sz="1400" dirty="0" smtClean="0"/>
              <a:t>); Oh et al. (2018)</a:t>
            </a:r>
            <a:endParaRPr lang="en-US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604154" y="2665966"/>
            <a:ext cx="8202579" cy="2103054"/>
          </a:xfrm>
          <a:prstGeom prst="roundRect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</a:rPr>
              <a:t>Coming up: </a:t>
            </a:r>
          </a:p>
          <a:p>
            <a:pPr marL="457200" indent="-457200"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157 month catalog (end at Dec. 2017)</a:t>
            </a:r>
          </a:p>
          <a:p>
            <a:r>
              <a:rPr lang="en-US" sz="3200" dirty="0">
                <a:solidFill>
                  <a:schemeClr val="tx1"/>
                </a:solidFill>
              </a:rPr>
              <a:t>     </a:t>
            </a:r>
            <a:r>
              <a:rPr lang="en-US" sz="2800" dirty="0">
                <a:solidFill>
                  <a:schemeClr val="tx1"/>
                </a:solidFill>
                <a:hlinkClick r:id="rId3"/>
              </a:rPr>
              <a:t>https://swift.gsfc.nasa.gov/results/bs157mon</a:t>
            </a:r>
            <a:r>
              <a:rPr lang="en-US" sz="2800" dirty="0" smtClean="0">
                <a:solidFill>
                  <a:schemeClr val="tx1"/>
                </a:solidFill>
                <a:hlinkClick r:id="rId3"/>
              </a:rPr>
              <a:t>/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457200" indent="-457200">
              <a:buFontTx/>
              <a:buChar char="-"/>
            </a:pPr>
            <a:r>
              <a:rPr lang="en-US" sz="3200" dirty="0" smtClean="0">
                <a:solidFill>
                  <a:schemeClr val="tx1"/>
                </a:solidFill>
              </a:rPr>
              <a:t>Monthly update of survey products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BAT survey catalogs</a:t>
            </a:r>
            <a:endParaRPr lang="en-US" dirty="0"/>
          </a:p>
        </p:txBody>
      </p:sp>
      <p:grpSp>
        <p:nvGrpSpPr>
          <p:cNvPr id="21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2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3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0982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nsitivity_exposure_157m_for_tal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1362456"/>
            <a:ext cx="6729984" cy="50474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6538942"/>
            <a:ext cx="828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Markwardt</a:t>
            </a:r>
            <a:r>
              <a:rPr lang="en-US" sz="1400" dirty="0" smtClean="0"/>
              <a:t> et al. (2005); </a:t>
            </a:r>
            <a:r>
              <a:rPr lang="en-US" sz="1400" dirty="0" err="1" smtClean="0"/>
              <a:t>Tueller</a:t>
            </a:r>
            <a:r>
              <a:rPr lang="en-US" sz="1400" dirty="0" smtClean="0"/>
              <a:t> et al. (2008); </a:t>
            </a:r>
            <a:r>
              <a:rPr lang="en-US" sz="1400" dirty="0" err="1" smtClean="0"/>
              <a:t>Tueller</a:t>
            </a:r>
            <a:r>
              <a:rPr lang="en-US" sz="1400" dirty="0" smtClean="0"/>
              <a:t> </a:t>
            </a:r>
            <a:r>
              <a:rPr lang="en-US" sz="1400" dirty="0" smtClean="0"/>
              <a:t>et al. (2010); Baumgartner et al. (2013</a:t>
            </a:r>
            <a:r>
              <a:rPr lang="en-US" sz="1400" dirty="0" smtClean="0"/>
              <a:t>); Oh et al. (2018)</a:t>
            </a:r>
            <a:endParaRPr lang="en-US" sz="1400" dirty="0"/>
          </a:p>
        </p:txBody>
      </p:sp>
      <p:grpSp>
        <p:nvGrpSpPr>
          <p:cNvPr id="9" name="Group 8"/>
          <p:cNvGrpSpPr/>
          <p:nvPr/>
        </p:nvGrpSpPr>
        <p:grpSpPr>
          <a:xfrm>
            <a:off x="2905002" y="1457259"/>
            <a:ext cx="5631820" cy="4511737"/>
            <a:chOff x="2905002" y="1457259"/>
            <a:chExt cx="5631820" cy="4511737"/>
          </a:xfrm>
        </p:grpSpPr>
        <p:sp>
          <p:nvSpPr>
            <p:cNvPr id="10" name="TextBox 9"/>
            <p:cNvSpPr txBox="1"/>
            <p:nvPr/>
          </p:nvSpPr>
          <p:spPr>
            <a:xfrm>
              <a:off x="2905002" y="1457259"/>
              <a:ext cx="3211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</a:t>
              </a:r>
              <a:r>
                <a:rPr lang="en-US" dirty="0" err="1" smtClean="0"/>
                <a:t>mCrab</a:t>
              </a:r>
              <a:r>
                <a:rPr lang="en-US" dirty="0" smtClean="0"/>
                <a:t> = 2.42 x 10</a:t>
              </a:r>
              <a:r>
                <a:rPr lang="en-US" baseline="30000" dirty="0" smtClean="0"/>
                <a:t>-11 </a:t>
              </a:r>
              <a:r>
                <a:rPr lang="en-US" dirty="0" smtClean="0"/>
                <a:t>erg/s/cm</a:t>
              </a:r>
              <a:r>
                <a:rPr lang="en-US" baseline="30000" dirty="0" smtClean="0"/>
                <a:t>2</a:t>
              </a:r>
              <a:endParaRPr lang="en-US" baseline="30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300586" y="3843279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300586" y="1826591"/>
              <a:ext cx="1235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-10 </a:t>
              </a:r>
              <a:endParaRPr lang="en-US" baseline="30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00586" y="5599664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300586" y="4644246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299709" y="2671702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</p:grp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BAT survey catalogs</a:t>
            </a:r>
            <a:endParaRPr lang="en-US" dirty="0"/>
          </a:p>
        </p:txBody>
      </p:sp>
      <p:grpSp>
        <p:nvGrpSpPr>
          <p:cNvPr id="21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22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23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5318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3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if your favorite source is not in the public catalogs?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519"/>
            <a:ext cx="8229600" cy="4525963"/>
          </a:xfrm>
        </p:spPr>
        <p:txBody>
          <a:bodyPr/>
          <a:lstStyle/>
          <a:p>
            <a:r>
              <a:rPr lang="en-US" dirty="0" smtClean="0"/>
              <a:t>(Send me an email)</a:t>
            </a:r>
          </a:p>
          <a:p>
            <a:r>
              <a:rPr lang="en-US" dirty="0" smtClean="0"/>
              <a:t>Do your own search</a:t>
            </a:r>
          </a:p>
          <a:p>
            <a:pPr lvl="1"/>
            <a:r>
              <a:rPr lang="en-US" dirty="0" smtClean="0"/>
              <a:t>All Swift data are available on HEASARC: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400" dirty="0">
                <a:hlinkClick r:id="rId2"/>
              </a:rPr>
              <a:t>https://heasarc.gsfc.nasa.gov/cgi-bin/W3Browse/</a:t>
            </a:r>
            <a:r>
              <a:rPr lang="en-US" sz="2400" dirty="0" smtClean="0">
                <a:hlinkClick r:id="rId2"/>
              </a:rPr>
              <a:t>swift.pl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0640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ensitivity_exposure_157m_for_tal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1362456"/>
            <a:ext cx="6729984" cy="50474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57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Will your sources be detected in BAT?</a:t>
            </a:r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BAT products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759067" y="3041034"/>
            <a:ext cx="2540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Eq. 9, </a:t>
            </a:r>
            <a:r>
              <a:rPr lang="en-US" sz="1400" dirty="0" err="1" smtClean="0"/>
              <a:t>Baumgardner</a:t>
            </a:r>
            <a:r>
              <a:rPr lang="en-US" sz="1400" dirty="0" smtClean="0"/>
              <a:t> et al. (2013)</a:t>
            </a:r>
          </a:p>
        </p:txBody>
      </p:sp>
      <p:pic>
        <p:nvPicPr>
          <p:cNvPr id="10" name="Picture 9" descr="BAT_sensitivit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255" y="2177434"/>
            <a:ext cx="3009900" cy="8636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905002" y="1457259"/>
            <a:ext cx="5631820" cy="4511737"/>
            <a:chOff x="2905002" y="1457259"/>
            <a:chExt cx="5631820" cy="4511737"/>
          </a:xfrm>
        </p:grpSpPr>
        <p:sp>
          <p:nvSpPr>
            <p:cNvPr id="12" name="TextBox 11"/>
            <p:cNvSpPr txBox="1"/>
            <p:nvPr/>
          </p:nvSpPr>
          <p:spPr>
            <a:xfrm>
              <a:off x="2905002" y="1457259"/>
              <a:ext cx="3211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 </a:t>
              </a:r>
              <a:r>
                <a:rPr lang="en-US" dirty="0" err="1" smtClean="0"/>
                <a:t>mCrab</a:t>
              </a:r>
              <a:r>
                <a:rPr lang="en-US" dirty="0" smtClean="0"/>
                <a:t> = 2.42 x 10</a:t>
              </a:r>
              <a:r>
                <a:rPr lang="en-US" baseline="30000" dirty="0" smtClean="0"/>
                <a:t>-11 </a:t>
              </a:r>
              <a:r>
                <a:rPr lang="en-US" dirty="0" smtClean="0"/>
                <a:t>erg/s/cm</a:t>
              </a:r>
              <a:r>
                <a:rPr lang="en-US" baseline="30000" dirty="0" smtClean="0"/>
                <a:t>2</a:t>
              </a:r>
              <a:endParaRPr lang="en-US" baseline="30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00586" y="3843279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300586" y="1826591"/>
              <a:ext cx="1235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-10 </a:t>
              </a:r>
              <a:endParaRPr lang="en-US" baseline="30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00586" y="5599664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2.42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00586" y="4644246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-12 </a:t>
              </a:r>
              <a:endParaRPr lang="en-US" baseline="300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299709" y="2671702"/>
              <a:ext cx="12362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9.86 x 10</a:t>
              </a:r>
              <a:r>
                <a:rPr lang="en-US" baseline="30000" dirty="0" smtClean="0"/>
                <a:t>-11 </a:t>
              </a:r>
              <a:endParaRPr lang="en-US" baseline="30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85450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0590_Swift_H264_1280x720_59.94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706" y="303882"/>
            <a:ext cx="9431663" cy="1143000"/>
          </a:xfrm>
        </p:spPr>
        <p:txBody>
          <a:bodyPr>
            <a:normAutofit fontScale="90000"/>
          </a:bodyPr>
          <a:lstStyle/>
          <a:p>
            <a:r>
              <a:rPr lang="en-US" i="1" dirty="0" smtClean="0"/>
              <a:t>Swift</a:t>
            </a:r>
            <a:r>
              <a:rPr lang="en-US" dirty="0" smtClean="0"/>
              <a:t> GRBs to date: </a:t>
            </a:r>
            <a:r>
              <a:rPr lang="en-US" dirty="0" smtClean="0"/>
              <a:t>15.9 </a:t>
            </a:r>
            <a:r>
              <a:rPr lang="en-US" dirty="0" smtClean="0"/>
              <a:t>Years after Launch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338066" y="3031484"/>
            <a:ext cx="4488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1326 GRBs (</a:t>
            </a:r>
            <a:r>
              <a:rPr lang="zh-TW" altLang="en-US" sz="2800" dirty="0" smtClean="0">
                <a:solidFill>
                  <a:schemeClr val="bg1"/>
                </a:solidFill>
              </a:rPr>
              <a:t>～</a:t>
            </a:r>
            <a:r>
              <a:rPr lang="en-US" altLang="zh-TW" sz="2800" dirty="0" smtClean="0">
                <a:solidFill>
                  <a:schemeClr val="bg1"/>
                </a:solidFill>
              </a:rPr>
              <a:t> two per week</a:t>
            </a:r>
            <a:r>
              <a:rPr lang="en-US" sz="2800" dirty="0" smtClean="0">
                <a:solidFill>
                  <a:schemeClr val="bg1"/>
                </a:solidFill>
              </a:rPr>
              <a:t>) </a:t>
            </a:r>
          </a:p>
        </p:txBody>
      </p:sp>
      <p:pic>
        <p:nvPicPr>
          <p:cNvPr id="6" name="Picture 5" descr="SwiftGRB_background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423160"/>
            <a:ext cx="596900" cy="355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61719" y="3585508"/>
            <a:ext cx="5868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459 GRBs with distance measurements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63135" y="4592792"/>
            <a:ext cx="68659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Swift/BAT GRB catalog: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https://</a:t>
            </a:r>
            <a:r>
              <a:rPr lang="en-US" sz="2800" dirty="0" err="1">
                <a:solidFill>
                  <a:schemeClr val="bg1"/>
                </a:solidFill>
              </a:rPr>
              <a:t>swift.gsfc.nasa.gov</a:t>
            </a:r>
            <a:r>
              <a:rPr lang="en-US" sz="2800" dirty="0">
                <a:solidFill>
                  <a:schemeClr val="bg1"/>
                </a:solidFill>
              </a:rPr>
              <a:t>/results/</a:t>
            </a:r>
            <a:r>
              <a:rPr lang="en-US" sz="2800" dirty="0" err="1">
                <a:solidFill>
                  <a:schemeClr val="bg1"/>
                </a:solidFill>
              </a:rPr>
              <a:t>batgrbcat</a:t>
            </a:r>
            <a:r>
              <a:rPr lang="en-US" sz="2800" dirty="0" smtClean="0">
                <a:solidFill>
                  <a:schemeClr val="bg1"/>
                </a:solidFill>
              </a:rPr>
              <a:t>/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1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1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1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513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2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887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What is a real detection?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91989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What counts as a detection in BAT?</a:t>
            </a:r>
          </a:p>
          <a:p>
            <a:pPr lvl="1"/>
            <a:r>
              <a:rPr lang="en-US" dirty="0" smtClean="0"/>
              <a:t>BAT onboard trigger algorithm: over 600 trigger criteria with different count rate threshold, ~ 7 sigma for image threshold.</a:t>
            </a:r>
          </a:p>
          <a:p>
            <a:pPr lvl="1"/>
            <a:r>
              <a:rPr lang="en-US" dirty="0" smtClean="0"/>
              <a:t>BAT survey catalog: 4.8 </a:t>
            </a:r>
            <a:r>
              <a:rPr lang="en-US" dirty="0" smtClean="0"/>
              <a:t>sigma.</a:t>
            </a:r>
          </a:p>
          <a:p>
            <a:pPr lvl="2"/>
            <a:r>
              <a:rPr lang="en-US" dirty="0" smtClean="0"/>
              <a:t>1.54 false detections </a:t>
            </a:r>
          </a:p>
          <a:p>
            <a:pPr marL="914400" lvl="2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smtClean="0"/>
              <a:t>in the mosaic sky map </a:t>
            </a:r>
          </a:p>
          <a:p>
            <a:pPr marL="914400" lvl="2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smtClean="0"/>
              <a:t>of 1.99 x 10</a:t>
            </a:r>
            <a:r>
              <a:rPr lang="en-US" baseline="30000" dirty="0" smtClean="0"/>
              <a:t>6</a:t>
            </a:r>
            <a:r>
              <a:rPr lang="en-US" dirty="0" smtClean="0"/>
              <a:t> pixels</a:t>
            </a:r>
          </a:p>
          <a:p>
            <a:pPr marL="914400" lvl="2" indent="0">
              <a:buNone/>
            </a:pPr>
            <a:r>
              <a:rPr lang="en-US" dirty="0"/>
              <a:t> </a:t>
            </a:r>
            <a:r>
              <a:rPr lang="en-US" dirty="0" smtClean="0"/>
              <a:t>   (</a:t>
            </a:r>
            <a:r>
              <a:rPr lang="en-US" dirty="0" err="1" smtClean="0"/>
              <a:t>Tueller</a:t>
            </a:r>
            <a:r>
              <a:rPr lang="en-US" dirty="0" smtClean="0"/>
              <a:t> et al. 2010).</a:t>
            </a:r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   </a:t>
              </a:r>
              <a:r>
                <a:rPr lang="en-US" altLang="zh-TW" sz="1400" dirty="0" smtClean="0"/>
                <a:t>Weak sources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pic>
        <p:nvPicPr>
          <p:cNvPr id="7" name="Picture 6" descr="BAT_survey_SN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990" y="3809812"/>
            <a:ext cx="3331010" cy="30481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53074" y="3634183"/>
            <a:ext cx="1809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Tueller</a:t>
            </a:r>
            <a:r>
              <a:rPr lang="en-US" sz="1600" dirty="0" smtClean="0"/>
              <a:t> et al. (2010)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00494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887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What is a real detection?</a:t>
            </a:r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   </a:t>
              </a:r>
              <a:r>
                <a:rPr lang="en-US" altLang="zh-TW" sz="1400" dirty="0" smtClean="0"/>
                <a:t>Weak sources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pic>
        <p:nvPicPr>
          <p:cNvPr id="10" name="Picture 9" descr="BAT_false_detection_rat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533648"/>
            <a:ext cx="9144000" cy="277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914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887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What is a real detection?</a:t>
            </a:r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   </a:t>
              </a:r>
              <a:r>
                <a:rPr lang="en-US" altLang="zh-TW" sz="1400" dirty="0" smtClean="0"/>
                <a:t>Weak sources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pic>
        <p:nvPicPr>
          <p:cNvPr id="3" name="Picture 2" descr="BAT_subthreshold_sourc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7900"/>
            <a:ext cx="9144000" cy="26301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10420" y="1768898"/>
            <a:ext cx="373271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Sub-threshold </a:t>
            </a:r>
            <a:r>
              <a:rPr lang="en-US" sz="3200" dirty="0" smtClean="0"/>
              <a:t>events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94353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Looking for dim signals in BAT:</a:t>
            </a:r>
            <a:br>
              <a:rPr lang="en-US" dirty="0" smtClean="0"/>
            </a:br>
            <a:r>
              <a:rPr lang="en-US" dirty="0" smtClean="0"/>
              <a:t>Things to be aware 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3379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Any sources in the FOV will </a:t>
            </a:r>
            <a:r>
              <a:rPr lang="en-US" dirty="0" smtClean="0"/>
              <a:t>affect </a:t>
            </a:r>
            <a:r>
              <a:rPr lang="en-US" dirty="0"/>
              <a:t>the noise/flux estimation for your interested source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BAT noise generally follows Gaussian statistics, however, we do see slight divergence from Gaussian, which might be especially important for sub-threshold signals.</a:t>
            </a:r>
          </a:p>
          <a:p>
            <a:r>
              <a:rPr lang="en-US" dirty="0">
                <a:solidFill>
                  <a:srgbClr val="FFFFFF"/>
                </a:solidFill>
              </a:rPr>
              <a:t>More systematic noise at the edge of the field of view</a:t>
            </a:r>
            <a:r>
              <a:rPr lang="en-US" dirty="0" smtClean="0">
                <a:solidFill>
                  <a:srgbClr val="FFFFFF"/>
                </a:solidFill>
              </a:rPr>
              <a:t>.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Be cautious of sources under ~ 7 sigma in an image.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There is additional systematic noise whe</a:t>
            </a:r>
            <a:r>
              <a:rPr lang="en-US" dirty="0" smtClean="0">
                <a:solidFill>
                  <a:srgbClr val="FFFFFF"/>
                </a:solidFill>
              </a:rPr>
              <a:t>n integrating over ~ a few days (patter noise).</a:t>
            </a:r>
          </a:p>
          <a:p>
            <a:r>
              <a:rPr lang="en-US" dirty="0">
                <a:solidFill>
                  <a:srgbClr val="FFFFFF"/>
                </a:solidFill>
              </a:rPr>
              <a:t>Detector noise that mimics a </a:t>
            </a:r>
            <a:r>
              <a:rPr lang="en-US" dirty="0" smtClean="0">
                <a:solidFill>
                  <a:srgbClr val="FFFFFF"/>
                </a:solidFill>
              </a:rPr>
              <a:t>burst.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   </a:t>
              </a:r>
              <a:r>
                <a:rPr lang="en-US" altLang="zh-TW" sz="1400" dirty="0" smtClean="0"/>
                <a:t>Weak sources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07202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Looking for dim signals in BAT:</a:t>
            </a:r>
            <a:br>
              <a:rPr lang="en-US" dirty="0" smtClean="0"/>
            </a:br>
            <a:r>
              <a:rPr lang="en-US" dirty="0" smtClean="0"/>
              <a:t>Things to be aware 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3379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Any sources in the FOV will </a:t>
            </a:r>
            <a:r>
              <a:rPr lang="en-US" dirty="0" smtClean="0"/>
              <a:t>affect </a:t>
            </a:r>
            <a:r>
              <a:rPr lang="en-US" dirty="0"/>
              <a:t>the noise/flux estimation for your interested source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BAT noise generally follows Gaussian statistics, however, we do see slight divergence from Gaussian, which might be especially important for sub-threshold signals.</a:t>
            </a:r>
          </a:p>
          <a:p>
            <a:r>
              <a:rPr lang="en-US" dirty="0">
                <a:solidFill>
                  <a:schemeClr val="bg1"/>
                </a:solidFill>
              </a:rPr>
              <a:t>More systematic noise at the edge of the field of view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Be cautious of sources under ~ 7 sigma in an image.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There is additional systematic noise whe</a:t>
            </a:r>
            <a:r>
              <a:rPr lang="en-US" dirty="0" smtClean="0">
                <a:solidFill>
                  <a:schemeClr val="bg1"/>
                </a:solidFill>
              </a:rPr>
              <a:t>n integrating </a:t>
            </a:r>
            <a:r>
              <a:rPr lang="en-US" dirty="0" smtClean="0">
                <a:solidFill>
                  <a:srgbClr val="FFFFFF"/>
                </a:solidFill>
              </a:rPr>
              <a:t>over ~ a few days (patter noise).</a:t>
            </a:r>
          </a:p>
          <a:p>
            <a:r>
              <a:rPr lang="en-US" dirty="0">
                <a:solidFill>
                  <a:srgbClr val="FFFFFF"/>
                </a:solidFill>
              </a:rPr>
              <a:t>Detector noise that mimics a </a:t>
            </a:r>
            <a:r>
              <a:rPr lang="en-US" dirty="0" smtClean="0">
                <a:solidFill>
                  <a:srgbClr val="FFFFFF"/>
                </a:solidFill>
              </a:rPr>
              <a:t>burst.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   </a:t>
              </a:r>
              <a:r>
                <a:rPr lang="en-US" altLang="zh-TW" sz="1400" dirty="0" smtClean="0"/>
                <a:t>Weak sources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pic>
        <p:nvPicPr>
          <p:cNvPr id="7" name="Picture 6" descr="BAT_SNR_di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38" y="14779"/>
            <a:ext cx="3874462" cy="2548595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29487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Looking for dim signals in BAT:</a:t>
            </a:r>
            <a:br>
              <a:rPr lang="en-US" dirty="0" smtClean="0"/>
            </a:br>
            <a:r>
              <a:rPr lang="en-US" dirty="0" smtClean="0"/>
              <a:t>Things to be aware 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3379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Any sources in the FOV will </a:t>
            </a:r>
            <a:r>
              <a:rPr lang="en-US" dirty="0" smtClean="0"/>
              <a:t>affect </a:t>
            </a:r>
            <a:r>
              <a:rPr lang="en-US" dirty="0"/>
              <a:t>the noise/flux estimation for your interested source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BAT noise generally follows Gaussian statistics, however, we do see slight divergence from Gaussian, which might be especially important for sub-threshold signals.</a:t>
            </a:r>
          </a:p>
          <a:p>
            <a:r>
              <a:rPr lang="en-US" dirty="0"/>
              <a:t>More systematic noise at the edge of the field of view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Be cautious of sources under ~ 7 sigma in an image..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There is additional systematic noise whe</a:t>
            </a:r>
            <a:r>
              <a:rPr lang="en-US" dirty="0" smtClean="0">
                <a:solidFill>
                  <a:schemeClr val="bg1"/>
                </a:solidFill>
              </a:rPr>
              <a:t>n integrating </a:t>
            </a:r>
            <a:r>
              <a:rPr lang="en-US" dirty="0" smtClean="0">
                <a:solidFill>
                  <a:srgbClr val="FFFFFF"/>
                </a:solidFill>
              </a:rPr>
              <a:t>over ~ a few days (patter noise).</a:t>
            </a:r>
          </a:p>
          <a:p>
            <a:r>
              <a:rPr lang="en-US" dirty="0">
                <a:solidFill>
                  <a:srgbClr val="FFFFFF"/>
                </a:solidFill>
              </a:rPr>
              <a:t>Detector noise that mimics a </a:t>
            </a:r>
            <a:r>
              <a:rPr lang="en-US" dirty="0" smtClean="0">
                <a:solidFill>
                  <a:srgbClr val="FFFFFF"/>
                </a:solidFill>
              </a:rPr>
              <a:t>burst.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   </a:t>
              </a:r>
              <a:r>
                <a:rPr lang="en-US" altLang="zh-TW" sz="1400" dirty="0" smtClean="0"/>
                <a:t>Weak sources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pic>
        <p:nvPicPr>
          <p:cNvPr id="7" name="Picture 6" descr="BAT_SNR_di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38" y="14779"/>
            <a:ext cx="3874462" cy="2548595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03137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Looking for dim signals in BAT:</a:t>
            </a:r>
            <a:br>
              <a:rPr lang="en-US" dirty="0" smtClean="0"/>
            </a:br>
            <a:r>
              <a:rPr lang="en-US" dirty="0" smtClean="0"/>
              <a:t>Things to be aware 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3379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Any sources in the FOV will </a:t>
            </a:r>
            <a:r>
              <a:rPr lang="en-US" dirty="0" smtClean="0"/>
              <a:t>affect </a:t>
            </a:r>
            <a:r>
              <a:rPr lang="en-US" dirty="0"/>
              <a:t>the noise/flux estimation for your interested source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BAT noise generally follows Gaussian statistics, however, we do see slight divergence from Gaussian, which might be especially important for sub-threshold signals.</a:t>
            </a:r>
          </a:p>
          <a:p>
            <a:r>
              <a:rPr lang="en-US" dirty="0"/>
              <a:t>More systematic noise at the edge of the field of view</a:t>
            </a:r>
            <a:r>
              <a:rPr lang="en-US" dirty="0" smtClean="0"/>
              <a:t>.</a:t>
            </a:r>
          </a:p>
          <a:p>
            <a:r>
              <a:rPr lang="en-US" dirty="0" smtClean="0"/>
              <a:t>Be cautious of sources under ~ 7 sigma in an image.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There is additional systematic noise whe</a:t>
            </a:r>
            <a:r>
              <a:rPr lang="en-US" dirty="0" smtClean="0">
                <a:solidFill>
                  <a:schemeClr val="bg1"/>
                </a:solidFill>
              </a:rPr>
              <a:t>n integrating </a:t>
            </a:r>
            <a:r>
              <a:rPr lang="en-US" dirty="0" smtClean="0">
                <a:solidFill>
                  <a:srgbClr val="FFFFFF"/>
                </a:solidFill>
              </a:rPr>
              <a:t>over ~ a few days (patter noise).</a:t>
            </a:r>
          </a:p>
          <a:p>
            <a:r>
              <a:rPr lang="en-US" dirty="0">
                <a:solidFill>
                  <a:srgbClr val="FFFFFF"/>
                </a:solidFill>
              </a:rPr>
              <a:t>Detector noise that mimics a </a:t>
            </a:r>
            <a:r>
              <a:rPr lang="en-US" dirty="0" smtClean="0">
                <a:solidFill>
                  <a:srgbClr val="FFFFFF"/>
                </a:solidFill>
              </a:rPr>
              <a:t>burst.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   </a:t>
              </a:r>
              <a:r>
                <a:rPr lang="en-US" altLang="zh-TW" sz="1400" dirty="0" smtClean="0"/>
                <a:t>Weak sources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pic>
        <p:nvPicPr>
          <p:cNvPr id="7" name="Picture 6" descr="BAT_SNR_dis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38" y="14779"/>
            <a:ext cx="3874462" cy="2548595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10441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Looking for dim signals in BAT:</a:t>
            </a:r>
            <a:br>
              <a:rPr lang="en-US" dirty="0" smtClean="0"/>
            </a:br>
            <a:r>
              <a:rPr lang="en-US" dirty="0" smtClean="0"/>
              <a:t>Things to be aware 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3379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Any sources in the FOV will </a:t>
            </a:r>
            <a:r>
              <a:rPr lang="en-US" dirty="0" smtClean="0"/>
              <a:t>affect </a:t>
            </a:r>
            <a:r>
              <a:rPr lang="en-US" dirty="0"/>
              <a:t>the noise/flux estimation for your interested source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BAT noise generally follows Gaussian statistics, however, we do see slight divergence from Gaussian, which might be especially important for sub-threshold signals.</a:t>
            </a:r>
          </a:p>
          <a:p>
            <a:r>
              <a:rPr lang="en-US" dirty="0"/>
              <a:t>More systematic noise at the edge of the field of view</a:t>
            </a:r>
            <a:r>
              <a:rPr lang="en-US" dirty="0" smtClean="0"/>
              <a:t>.</a:t>
            </a:r>
          </a:p>
          <a:p>
            <a:r>
              <a:rPr lang="en-US" dirty="0" smtClean="0"/>
              <a:t>Be cautious of sources under ~ 7 sigma in an image.</a:t>
            </a:r>
          </a:p>
          <a:p>
            <a:r>
              <a:rPr lang="en-US" dirty="0" smtClean="0"/>
              <a:t>There is additional systematic noise whe</a:t>
            </a:r>
            <a:r>
              <a:rPr lang="en-US" dirty="0" smtClean="0"/>
              <a:t>n integrating over ~ a few days (patter noise).</a:t>
            </a:r>
          </a:p>
          <a:p>
            <a:r>
              <a:rPr lang="en-US" dirty="0">
                <a:solidFill>
                  <a:schemeClr val="bg1"/>
                </a:solidFill>
              </a:rPr>
              <a:t>Detector noise that mimics a </a:t>
            </a:r>
            <a:r>
              <a:rPr lang="en-US" dirty="0" smtClean="0">
                <a:solidFill>
                  <a:schemeClr val="bg1"/>
                </a:solidFill>
              </a:rPr>
              <a:t>burst.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   </a:t>
              </a:r>
              <a:r>
                <a:rPr lang="en-US" altLang="zh-TW" sz="1400" dirty="0" smtClean="0"/>
                <a:t>Weak sources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56784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Looking for dim signals in BAT:</a:t>
            </a:r>
            <a:br>
              <a:rPr lang="en-US" dirty="0" smtClean="0"/>
            </a:br>
            <a:r>
              <a:rPr lang="en-US" dirty="0" smtClean="0"/>
              <a:t>Things to be aware 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3379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Any sources in the FOV will </a:t>
            </a:r>
            <a:r>
              <a:rPr lang="en-US" dirty="0" smtClean="0"/>
              <a:t>affect </a:t>
            </a:r>
            <a:r>
              <a:rPr lang="en-US" dirty="0"/>
              <a:t>the noise/flux estimation for your interested source</a:t>
            </a:r>
            <a:r>
              <a:rPr lang="en-US" dirty="0" smtClean="0"/>
              <a:t>.</a:t>
            </a:r>
          </a:p>
          <a:p>
            <a:r>
              <a:rPr lang="en-US" dirty="0" smtClean="0"/>
              <a:t>BAT noise generally follows Gaussian statistics, however, we do see slight divergence from Gaussian, which might be especially important for sub-threshold signals.</a:t>
            </a:r>
          </a:p>
          <a:p>
            <a:r>
              <a:rPr lang="en-US" dirty="0"/>
              <a:t>More systematic noise at the edge of the field of view</a:t>
            </a:r>
            <a:r>
              <a:rPr lang="en-US" dirty="0" smtClean="0"/>
              <a:t>.</a:t>
            </a:r>
          </a:p>
          <a:p>
            <a:r>
              <a:rPr lang="en-US" dirty="0" smtClean="0"/>
              <a:t>Be cautious of sources under ~ 7 sigma in an image.</a:t>
            </a:r>
          </a:p>
          <a:p>
            <a:r>
              <a:rPr lang="en-US" dirty="0" smtClean="0"/>
              <a:t>There is additional systematic noise whe</a:t>
            </a:r>
            <a:r>
              <a:rPr lang="en-US" dirty="0" smtClean="0"/>
              <a:t>n integrating over ~ a few days (patter noise).</a:t>
            </a:r>
          </a:p>
          <a:p>
            <a:r>
              <a:rPr lang="en-US" dirty="0"/>
              <a:t>Detector noise that mimics a </a:t>
            </a:r>
            <a:r>
              <a:rPr lang="en-US" dirty="0" smtClean="0"/>
              <a:t>burst.</a:t>
            </a:r>
            <a:endParaRPr lang="en-US" dirty="0"/>
          </a:p>
          <a:p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   </a:t>
              </a:r>
              <a:r>
                <a:rPr lang="en-US" altLang="zh-TW" sz="1400" dirty="0" smtClean="0"/>
                <a:t>Weak sources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  <p:pic>
        <p:nvPicPr>
          <p:cNvPr id="7" name="Picture 6" descr="Loop_heat_pipe_noi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41" y="932187"/>
            <a:ext cx="3721664" cy="436102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Noise_burs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043" y="1350997"/>
            <a:ext cx="4145757" cy="333530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901628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BAT is useful for many astrophysical studies</a:t>
            </a:r>
          </a:p>
          <a:p>
            <a:pPr lvl="1"/>
            <a:r>
              <a:rPr lang="en-US" dirty="0" smtClean="0"/>
              <a:t>Large field of view (~ 1/6 of the sky)</a:t>
            </a:r>
          </a:p>
          <a:p>
            <a:pPr lvl="1"/>
            <a:r>
              <a:rPr lang="en-US" dirty="0" smtClean="0"/>
              <a:t>Decent source localization (~ 3 </a:t>
            </a:r>
            <a:r>
              <a:rPr lang="en-US" dirty="0" err="1" smtClean="0"/>
              <a:t>arcmin</a:t>
            </a:r>
            <a:r>
              <a:rPr lang="en-US" dirty="0" smtClean="0"/>
              <a:t>, depends on source brightness)</a:t>
            </a:r>
          </a:p>
          <a:p>
            <a:pPr lvl="1"/>
            <a:r>
              <a:rPr lang="en-US" dirty="0" smtClean="0"/>
              <a:t>16 years of data</a:t>
            </a:r>
          </a:p>
          <a:p>
            <a:r>
              <a:rPr lang="en-US" dirty="0" smtClean="0"/>
              <a:t>Coded mask technique acts differently than focusing instruments</a:t>
            </a:r>
          </a:p>
          <a:p>
            <a:r>
              <a:rPr lang="en-US" dirty="0" smtClean="0"/>
              <a:t>Be cautious about sub-threshold signals and detections with low partial coding fractions.</a:t>
            </a:r>
          </a:p>
          <a:p>
            <a:r>
              <a:rPr lang="en-US" dirty="0" smtClean="0"/>
              <a:t>If you have any questions, please email me: </a:t>
            </a:r>
            <a:r>
              <a:rPr lang="en-US" dirty="0" err="1" smtClean="0"/>
              <a:t>amy.y.lien@nasa.gov</a:t>
            </a:r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   Weak sources  </a:t>
              </a:r>
              <a:r>
                <a:rPr lang="en-US" altLang="zh-TW" sz="1400" dirty="0" smtClean="0"/>
                <a:t>Summary  </a:t>
              </a:r>
              <a:endParaRPr lang="zh-TW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682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445538576"/>
              </p:ext>
            </p:extLst>
          </p:nvPr>
        </p:nvGraphicFramePr>
        <p:xfrm>
          <a:off x="3127375" y="2516494"/>
          <a:ext cx="3932264" cy="3123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160" y="181014"/>
            <a:ext cx="8229600" cy="1143000"/>
          </a:xfrm>
        </p:spPr>
        <p:txBody>
          <a:bodyPr/>
          <a:lstStyle/>
          <a:p>
            <a:r>
              <a:rPr lang="en-US" dirty="0" smtClean="0"/>
              <a:t>15.9 </a:t>
            </a:r>
            <a:r>
              <a:rPr lang="en-US" dirty="0" smtClean="0"/>
              <a:t>Years of </a:t>
            </a:r>
            <a:r>
              <a:rPr lang="en-US" i="1" dirty="0" smtClean="0"/>
              <a:t>Swift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024" y="2329280"/>
            <a:ext cx="2247976" cy="33804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74898" y="5709695"/>
            <a:ext cx="2189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Figure credit: PSU webpage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58048" y="5997054"/>
            <a:ext cx="3272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Ref: Swift </a:t>
            </a:r>
            <a:r>
              <a:rPr lang="en-US" sz="1400" dirty="0" smtClean="0"/>
              <a:t>2019 </a:t>
            </a:r>
            <a:r>
              <a:rPr lang="en-US" sz="1400" dirty="0" smtClean="0"/>
              <a:t>Senior Review Proposal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4622086" y="4503465"/>
            <a:ext cx="913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Other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5776" y="3153262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SAA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-365776" y="2494660"/>
            <a:ext cx="4750823" cy="3016762"/>
            <a:chOff x="-635047" y="2516494"/>
            <a:chExt cx="4750823" cy="3016762"/>
          </a:xfrm>
        </p:grpSpPr>
        <p:graphicFrame>
          <p:nvGraphicFramePr>
            <p:cNvPr id="7" name="Chart 6"/>
            <p:cNvGraphicFramePr/>
            <p:nvPr>
              <p:extLst>
                <p:ext uri="{D42A27DB-BD31-4B8C-83A1-F6EECF244321}">
                  <p14:modId xmlns:p14="http://schemas.microsoft.com/office/powerpoint/2010/main" val="4186805853"/>
                </p:ext>
              </p:extLst>
            </p:nvPr>
          </p:nvGraphicFramePr>
          <p:xfrm>
            <a:off x="-635047" y="2516494"/>
            <a:ext cx="4750823" cy="30167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2009636" y="3563210"/>
              <a:ext cx="8337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400" dirty="0" smtClean="0">
                  <a:solidFill>
                    <a:schemeClr val="bg1"/>
                  </a:solidFill>
                </a:rPr>
                <a:t>GRBs</a:t>
              </a:r>
              <a:endParaRPr lang="en-US" sz="24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3322" y="3794042"/>
              <a:ext cx="6848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SAA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76791" y="3101545"/>
              <a:ext cx="5668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Cal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16004" y="4684200"/>
              <a:ext cx="9136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Other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627675" y="1324014"/>
            <a:ext cx="40778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Fractional Observing Time</a:t>
            </a:r>
            <a:endParaRPr lang="en-US" sz="2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549860" y="1847234"/>
            <a:ext cx="912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2005</a:t>
            </a:r>
            <a:endParaRPr lang="en-US" sz="2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620133" y="1847234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2018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42801" y="4961199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46%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022747" y="5197594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19%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6328" y="3924717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18%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30915" y="2552239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17%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892169" y="5196947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62%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266" y="2552239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17%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726572" y="233578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%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767650" y="2639210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18%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159163" y="3004360"/>
            <a:ext cx="833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chemeClr val="bg1"/>
                </a:solidFill>
              </a:rPr>
              <a:t>GRBs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  <p:grpSp>
        <p:nvGrpSpPr>
          <p:cNvPr id="36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37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38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3986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4553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 particular ways or objects you would like to work with BAT data?</a:t>
            </a:r>
          </a:p>
          <a:p>
            <a:r>
              <a:rPr lang="en-US" dirty="0" smtClean="0"/>
              <a:t>What other BAT product you would like?</a:t>
            </a:r>
            <a:endParaRPr lang="en-US" dirty="0"/>
          </a:p>
        </p:txBody>
      </p:sp>
      <p:grpSp>
        <p:nvGrpSpPr>
          <p:cNvPr id="4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5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6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science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</a:t>
              </a:r>
              <a:r>
                <a:rPr lang="en-US" altLang="zh-TW" sz="1400" dirty="0" smtClean="0"/>
                <a:t>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BAT products   Weak sources  </a:t>
              </a:r>
              <a:r>
                <a:rPr lang="en-US" altLang="zh-TW" sz="1400" dirty="0" smtClean="0"/>
                <a:t>Summary  </a:t>
              </a:r>
              <a:endParaRPr lang="zh-TW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7014698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ded_mask_schem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833" y="762250"/>
            <a:ext cx="3379228" cy="2511170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-550235" y="4421102"/>
            <a:ext cx="5272121" cy="2274169"/>
            <a:chOff x="-615604" y="3615804"/>
            <a:chExt cx="6655398" cy="3079467"/>
          </a:xfrm>
        </p:grpSpPr>
        <p:grpSp>
          <p:nvGrpSpPr>
            <p:cNvPr id="16" name="Group 15"/>
            <p:cNvGrpSpPr/>
            <p:nvPr/>
          </p:nvGrpSpPr>
          <p:grpSpPr>
            <a:xfrm>
              <a:off x="-615604" y="3615804"/>
              <a:ext cx="6169738" cy="3079467"/>
              <a:chOff x="-615604" y="3615804"/>
              <a:chExt cx="6169738" cy="3079467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563976" y="3615804"/>
                <a:ext cx="4990158" cy="2710135"/>
                <a:chOff x="563976" y="3775330"/>
                <a:chExt cx="4990158" cy="2710135"/>
              </a:xfrm>
            </p:grpSpPr>
            <p:pic>
              <p:nvPicPr>
                <p:cNvPr id="5" name="Picture 4" descr="BAT_skyimage_804692.png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5734" y="3775330"/>
                  <a:ext cx="4978400" cy="2710135"/>
                </a:xfrm>
                <a:prstGeom prst="rect">
                  <a:avLst/>
                </a:prstGeom>
              </p:spPr>
            </p:pic>
            <p:cxnSp>
              <p:nvCxnSpPr>
                <p:cNvPr id="8" name="Straight Arrow Connector 7"/>
                <p:cNvCxnSpPr/>
                <p:nvPr/>
              </p:nvCxnSpPr>
              <p:spPr>
                <a:xfrm>
                  <a:off x="740810" y="6485465"/>
                  <a:ext cx="4625633" cy="0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Arrow Connector 9"/>
                <p:cNvCxnSpPr/>
                <p:nvPr/>
              </p:nvCxnSpPr>
              <p:spPr>
                <a:xfrm flipH="1">
                  <a:off x="563976" y="3903739"/>
                  <a:ext cx="11758" cy="2422200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TextBox 12"/>
              <p:cNvSpPr txBox="1"/>
              <p:nvPr/>
            </p:nvSpPr>
            <p:spPr>
              <a:xfrm>
                <a:off x="2304741" y="6325939"/>
                <a:ext cx="15439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 smtClean="0"/>
                  <a:t>～</a:t>
                </a:r>
                <a:r>
                  <a:rPr lang="en-US" dirty="0" smtClean="0"/>
                  <a:t> 120 degree</a:t>
                </a:r>
                <a:endParaRPr lang="en-US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-615604" y="4852263"/>
                <a:ext cx="1426968" cy="369332"/>
              </a:xfrm>
              <a:prstGeom prst="rect">
                <a:avLst/>
              </a:prstGeom>
              <a:noFill/>
              <a:scene3d>
                <a:camera prst="orthographicFront">
                  <a:rot lat="0" lon="0" rev="5400000"/>
                </a:camera>
                <a:lightRig rig="threePt" dir="t"/>
              </a:scene3d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 smtClean="0"/>
                  <a:t>～</a:t>
                </a:r>
                <a:r>
                  <a:rPr lang="en-US" dirty="0" smtClean="0"/>
                  <a:t> </a:t>
                </a:r>
                <a:r>
                  <a:rPr lang="en-US" dirty="0"/>
                  <a:t>9</a:t>
                </a:r>
                <a:r>
                  <a:rPr lang="en-US" dirty="0" smtClean="0"/>
                  <a:t>0 degree</a:t>
                </a:r>
                <a:endParaRPr lang="en-US" dirty="0"/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2269465" y="5210769"/>
              <a:ext cx="235178" cy="246923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BAT_skyimage_804692_zoo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6443" y="5457692"/>
              <a:ext cx="673351" cy="679417"/>
            </a:xfrm>
            <a:prstGeom prst="rect">
              <a:avLst/>
            </a:prstGeom>
          </p:spPr>
        </p:pic>
        <p:cxnSp>
          <p:nvCxnSpPr>
            <p:cNvPr id="19" name="Straight Connector 18"/>
            <p:cNvCxnSpPr>
              <a:stCxn id="17" idx="0"/>
            </p:cNvCxnSpPr>
            <p:nvPr/>
          </p:nvCxnSpPr>
          <p:spPr>
            <a:xfrm>
              <a:off x="2387054" y="5210769"/>
              <a:ext cx="2979389" cy="24692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7" idx="4"/>
            </p:cNvCxnSpPr>
            <p:nvPr/>
          </p:nvCxnSpPr>
          <p:spPr>
            <a:xfrm>
              <a:off x="2387054" y="5457692"/>
              <a:ext cx="2979389" cy="67941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BAT_dpi_80469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79" y="762250"/>
            <a:ext cx="4207107" cy="2579014"/>
          </a:xfrm>
          <a:prstGeom prst="rect">
            <a:avLst/>
          </a:prstGeom>
        </p:spPr>
      </p:pic>
      <p:pic>
        <p:nvPicPr>
          <p:cNvPr id="29" name="Picture 28" descr="trigger804692_lc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708" y="4639194"/>
            <a:ext cx="3665353" cy="1919562"/>
          </a:xfrm>
          <a:prstGeom prst="rect">
            <a:avLst/>
          </a:prstGeom>
        </p:spPr>
      </p:pic>
      <p:cxnSp>
        <p:nvCxnSpPr>
          <p:cNvPr id="31" name="Straight Connector 30"/>
          <p:cNvCxnSpPr/>
          <p:nvPr/>
        </p:nvCxnSpPr>
        <p:spPr>
          <a:xfrm>
            <a:off x="4653818" y="822960"/>
            <a:ext cx="2034287" cy="15169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632999" y="3068904"/>
            <a:ext cx="858399" cy="2045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499094" y="413620"/>
            <a:ext cx="2210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Detector Plane Image</a:t>
            </a:r>
            <a:endParaRPr lang="en-US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2210670" y="3341264"/>
            <a:ext cx="11759" cy="834835"/>
          </a:xfrm>
          <a:prstGeom prst="straightConnector1">
            <a:avLst/>
          </a:prstGeom>
          <a:ln w="635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1108145" y="4130827"/>
            <a:ext cx="2542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Reconstructed Sky Image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2379324" y="3507182"/>
            <a:ext cx="3547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Deconvolute</a:t>
            </a:r>
            <a:r>
              <a:rPr lang="en-US" dirty="0" smtClean="0"/>
              <a:t> from the mask pattern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5746118" y="3975871"/>
            <a:ext cx="2797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Background-subtracted </a:t>
            </a:r>
          </a:p>
          <a:p>
            <a:r>
              <a:rPr lang="en-US" altLang="zh-TW" dirty="0" smtClean="0"/>
              <a:t>(mask-weighted) light curve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5721744" y="453628"/>
            <a:ext cx="264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(a) Coded-mask technique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1108145" y="413620"/>
            <a:ext cx="445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(b)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793000" y="4125519"/>
            <a:ext cx="422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(c)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378037" y="3991433"/>
            <a:ext cx="445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(d)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4188486" y="5462828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88631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oded_mask_ex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44" y="1261341"/>
            <a:ext cx="7462212" cy="559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2631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BAT status update</a:t>
            </a:r>
            <a:br>
              <a:rPr lang="en-US" dirty="0" smtClean="0"/>
            </a:br>
            <a:r>
              <a:rPr lang="en-US" dirty="0" smtClean="0"/>
              <a:t>- Annual Crab calibration</a:t>
            </a:r>
            <a:endParaRPr lang="en-US" dirty="0"/>
          </a:p>
        </p:txBody>
      </p:sp>
      <p:pic>
        <p:nvPicPr>
          <p:cNvPr id="4" name="Picture 3" descr="theta_flux_2004_20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1541"/>
            <a:ext cx="9144000" cy="422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9440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BAT status update</a:t>
            </a:r>
            <a:br>
              <a:rPr lang="en-US" dirty="0" smtClean="0"/>
            </a:br>
            <a:r>
              <a:rPr lang="en-US" dirty="0" smtClean="0"/>
              <a:t>- Annual Crab calibration</a:t>
            </a:r>
            <a:endParaRPr lang="en-US" dirty="0"/>
          </a:p>
        </p:txBody>
      </p:sp>
      <p:pic>
        <p:nvPicPr>
          <p:cNvPr id="3" name="Picture 2" descr="theta_phindex_2004_20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0472"/>
            <a:ext cx="9144000" cy="422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797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BAT status update</a:t>
            </a:r>
            <a:br>
              <a:rPr lang="en-US" dirty="0" smtClean="0"/>
            </a:br>
            <a:r>
              <a:rPr lang="en-US" dirty="0" smtClean="0"/>
              <a:t>- Annual Crab calibration</a:t>
            </a:r>
            <a:endParaRPr lang="en-US" dirty="0"/>
          </a:p>
        </p:txBody>
      </p:sp>
      <p:pic>
        <p:nvPicPr>
          <p:cNvPr id="4" name="Picture 3" descr="position_diff_202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38" y="1678543"/>
            <a:ext cx="4939176" cy="493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04135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pic>
        <p:nvPicPr>
          <p:cNvPr id="4" name="Picture 3" descr="coded_aperture_fu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71" y="201805"/>
            <a:ext cx="6899015" cy="633954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pic>
        <p:nvPicPr>
          <p:cNvPr id="2" name="Picture 1" descr="Screen Shot 2017-10-30 at 2.32.1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87" y="1742753"/>
            <a:ext cx="4292600" cy="2743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3187" y="4473173"/>
            <a:ext cx="2722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Detector Plane Image (DPI)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486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64519" y="6550223"/>
            <a:ext cx="4019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Credit: NASA's Imagine the Universe and NASA/Swift </a:t>
            </a:r>
            <a:endParaRPr lang="en-US" sz="1400" dirty="0"/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759748" y="201586"/>
            <a:ext cx="5478842" cy="9086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Mask-weighting analysis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2621257" y="2758016"/>
            <a:ext cx="4967962" cy="3536380"/>
            <a:chOff x="2621257" y="2758016"/>
            <a:chExt cx="4967962" cy="3536380"/>
          </a:xfrm>
        </p:grpSpPr>
        <p:grpSp>
          <p:nvGrpSpPr>
            <p:cNvPr id="2" name="Group 1"/>
            <p:cNvGrpSpPr/>
            <p:nvPr/>
          </p:nvGrpSpPr>
          <p:grpSpPr>
            <a:xfrm>
              <a:off x="2739818" y="2758016"/>
              <a:ext cx="4849401" cy="3536380"/>
              <a:chOff x="2415081" y="3107084"/>
              <a:chExt cx="4849401" cy="3536380"/>
            </a:xfrm>
            <a:scene3d>
              <a:camera prst="orthographicFront">
                <a:rot lat="0" lon="0" rev="0"/>
              </a:camera>
              <a:lightRig rig="threePt" dir="t"/>
            </a:scene3d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2732144" y="4767228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2935818" y="4514639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3293785" y="4362967"/>
                <a:ext cx="3240141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3478173" y="4143223"/>
                <a:ext cx="3259427" cy="120807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2597138" y="4986972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2415081" y="5208299"/>
                <a:ext cx="3259427" cy="124800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3627270" y="3890633"/>
                <a:ext cx="3110329" cy="1096339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3721852" y="3586393"/>
                <a:ext cx="3219422" cy="118083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3831477" y="3323245"/>
                <a:ext cx="3433005" cy="126634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6" name="Group 75"/>
              <p:cNvGrpSpPr/>
              <p:nvPr/>
            </p:nvGrpSpPr>
            <p:grpSpPr>
              <a:xfrm>
                <a:off x="2503575" y="3107084"/>
                <a:ext cx="4531800" cy="3536380"/>
                <a:chOff x="3537803" y="3439621"/>
                <a:chExt cx="3390940" cy="2879633"/>
              </a:xfrm>
            </p:grpSpPr>
            <p:cxnSp>
              <p:nvCxnSpPr>
                <p:cNvPr id="59" name="Straight Connector 58"/>
                <p:cNvCxnSpPr/>
                <p:nvPr/>
              </p:nvCxnSpPr>
              <p:spPr>
                <a:xfrm flipH="1">
                  <a:off x="4531412" y="3885906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flipH="1">
                  <a:off x="4683812" y="4077656"/>
                  <a:ext cx="1764100" cy="224159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flipH="1">
                  <a:off x="5124837" y="4077656"/>
                  <a:ext cx="1581094" cy="209191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flipH="1">
                  <a:off x="5368425" y="4307520"/>
                  <a:ext cx="1560318" cy="2011734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 flipH="1">
                  <a:off x="4282593" y="3829917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 flipH="1">
                  <a:off x="4046221" y="3705682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 flipH="1">
                  <a:off x="3861231" y="3527343"/>
                  <a:ext cx="1764100" cy="228094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 flipH="1">
                  <a:off x="3708831" y="3527343"/>
                  <a:ext cx="1659594" cy="2074672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 flipH="1">
                  <a:off x="3537803" y="3439621"/>
                  <a:ext cx="1587034" cy="2038889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" name="Diamond 12"/>
            <p:cNvSpPr/>
            <p:nvPr/>
          </p:nvSpPr>
          <p:spPr>
            <a:xfrm>
              <a:off x="2621257" y="2974178"/>
              <a:ext cx="4967961" cy="3133062"/>
            </a:xfrm>
            <a:prstGeom prst="diamond">
              <a:avLst/>
            </a:prstGeom>
            <a:solidFill>
              <a:schemeClr val="tx1">
                <a:alpha val="55000"/>
              </a:schemeClr>
            </a:solidFill>
            <a:scene3d>
              <a:camera prst="orthographicFront">
                <a:rot lat="0" lon="0" rev="96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02259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with BAT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ym typeface="Wingdings"/>
              </a:rPr>
              <a:t>GRBs</a:t>
            </a:r>
            <a:r>
              <a:rPr lang="en-US" dirty="0">
                <a:sym typeface="Wingdings"/>
              </a:rPr>
              <a:t>, counterparts for gravitational waves, fast radio bursts, tidal disruption events, AGNs, x-ray binaries</a:t>
            </a:r>
            <a:r>
              <a:rPr lang="mr-IN" dirty="0">
                <a:sym typeface="Wingdings"/>
              </a:rPr>
              <a:t>…</a:t>
            </a:r>
            <a:r>
              <a:rPr lang="en-US" dirty="0">
                <a:sym typeface="Wingdings"/>
              </a:rPr>
              <a:t>etc.</a:t>
            </a:r>
          </a:p>
          <a:p>
            <a:r>
              <a:rPr lang="en-US" dirty="0">
                <a:sym typeface="Wingdings"/>
              </a:rPr>
              <a:t>Counterpart searches</a:t>
            </a:r>
          </a:p>
          <a:p>
            <a:r>
              <a:rPr lang="en-US" dirty="0">
                <a:sym typeface="Wingdings"/>
              </a:rPr>
              <a:t>Long-term monitoring of X-ray sources.</a:t>
            </a:r>
          </a:p>
          <a:p>
            <a:r>
              <a:rPr lang="en-US" dirty="0">
                <a:sym typeface="Wingdings"/>
              </a:rPr>
              <a:t>Deep hard X-ray image from 16 years of mission time.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147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4186321008"/>
              </p:ext>
            </p:extLst>
          </p:nvPr>
        </p:nvGraphicFramePr>
        <p:xfrm>
          <a:off x="3127375" y="2516494"/>
          <a:ext cx="3932264" cy="3123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160" y="181014"/>
            <a:ext cx="8229600" cy="1143000"/>
          </a:xfrm>
        </p:spPr>
        <p:txBody>
          <a:bodyPr/>
          <a:lstStyle/>
          <a:p>
            <a:r>
              <a:rPr lang="en-US" dirty="0" smtClean="0"/>
              <a:t>15.9 </a:t>
            </a:r>
            <a:r>
              <a:rPr lang="en-US" dirty="0" smtClean="0"/>
              <a:t>Years of </a:t>
            </a:r>
            <a:r>
              <a:rPr lang="en-US" i="1" dirty="0" smtClean="0"/>
              <a:t>Swift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024" y="2329280"/>
            <a:ext cx="2247976" cy="33804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74898" y="5709695"/>
            <a:ext cx="2189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Figure credit: PSU webpage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58048" y="5997054"/>
            <a:ext cx="3272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Ref: Swift </a:t>
            </a:r>
            <a:r>
              <a:rPr lang="en-US" sz="1400" dirty="0" smtClean="0"/>
              <a:t>2019 </a:t>
            </a:r>
            <a:r>
              <a:rPr lang="en-US" sz="1400" dirty="0" smtClean="0"/>
              <a:t>Senior Review Proposal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4622086" y="4503465"/>
            <a:ext cx="913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Other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59163" y="3004360"/>
            <a:ext cx="833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chemeClr val="bg1"/>
                </a:solidFill>
              </a:rPr>
              <a:t>GRBs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15776" y="3153262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SAA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-365776" y="2494660"/>
            <a:ext cx="4750823" cy="3016762"/>
            <a:chOff x="-635047" y="2516494"/>
            <a:chExt cx="4750823" cy="3016762"/>
          </a:xfrm>
        </p:grpSpPr>
        <p:graphicFrame>
          <p:nvGraphicFramePr>
            <p:cNvPr id="7" name="Chart 6"/>
            <p:cNvGraphicFramePr/>
            <p:nvPr>
              <p:extLst>
                <p:ext uri="{D42A27DB-BD31-4B8C-83A1-F6EECF244321}">
                  <p14:modId xmlns:p14="http://schemas.microsoft.com/office/powerpoint/2010/main" val="611292150"/>
                </p:ext>
              </p:extLst>
            </p:nvPr>
          </p:nvGraphicFramePr>
          <p:xfrm>
            <a:off x="-635047" y="2516494"/>
            <a:ext cx="4750823" cy="30167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2009636" y="3563210"/>
              <a:ext cx="8337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400" dirty="0" smtClean="0">
                  <a:solidFill>
                    <a:schemeClr val="bg1"/>
                  </a:solidFill>
                </a:rPr>
                <a:t>GRBs</a:t>
              </a:r>
              <a:endParaRPr lang="en-US" sz="2400" dirty="0" smtClean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3322" y="3794042"/>
              <a:ext cx="6848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SAA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76791" y="3101545"/>
              <a:ext cx="5668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Cal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16004" y="4684200"/>
              <a:ext cx="9136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Other</a:t>
              </a:r>
            </a:p>
          </p:txBody>
        </p:sp>
        <p:sp>
          <p:nvSpPr>
            <p:cNvPr id="5" name="Pie 4"/>
            <p:cNvSpPr/>
            <p:nvPr/>
          </p:nvSpPr>
          <p:spPr>
            <a:xfrm>
              <a:off x="418861" y="2667638"/>
              <a:ext cx="2615772" cy="2714622"/>
            </a:xfrm>
            <a:prstGeom prst="pie">
              <a:avLst>
                <a:gd name="adj1" fmla="val 4486694"/>
                <a:gd name="adj2" fmla="val 8622149"/>
              </a:avLst>
            </a:prstGeom>
            <a:noFill/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1" name="Pie 20"/>
          <p:cNvSpPr/>
          <p:nvPr/>
        </p:nvSpPr>
        <p:spPr>
          <a:xfrm>
            <a:off x="3675167" y="2667638"/>
            <a:ext cx="2798064" cy="2843784"/>
          </a:xfrm>
          <a:prstGeom prst="pie">
            <a:avLst>
              <a:gd name="adj1" fmla="val 19446818"/>
              <a:gd name="adj2" fmla="val 11726104"/>
            </a:avLst>
          </a:prstGeom>
          <a:noFill/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7675" y="1324014"/>
            <a:ext cx="40778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Fractional Observing Time</a:t>
            </a:r>
            <a:endParaRPr lang="en-US" sz="2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549860" y="1847234"/>
            <a:ext cx="912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2005</a:t>
            </a:r>
            <a:endParaRPr lang="en-US" sz="2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620133" y="1847234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2018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42801" y="4961199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46%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022747" y="5197594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19%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26328" y="3924717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18%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30915" y="2552239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17%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892169" y="5196947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62%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735266" y="2552239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17%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726572" y="233578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r>
              <a:rPr lang="en-US" dirty="0" smtClean="0"/>
              <a:t>%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767650" y="2639210"/>
            <a:ext cx="58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18%</a:t>
            </a:r>
            <a:endParaRPr lang="en-US" dirty="0"/>
          </a:p>
        </p:txBody>
      </p:sp>
      <p:grpSp>
        <p:nvGrpSpPr>
          <p:cNvPr id="35" name="群組 12"/>
          <p:cNvGrpSpPr/>
          <p:nvPr/>
        </p:nvGrpSpPr>
        <p:grpSpPr>
          <a:xfrm>
            <a:off x="-16604" y="0"/>
            <a:ext cx="9160605" cy="307777"/>
            <a:chOff x="36000" y="0"/>
            <a:chExt cx="9108000" cy="224909"/>
          </a:xfrm>
        </p:grpSpPr>
        <p:sp>
          <p:nvSpPr>
            <p:cNvPr id="36" name="矩形 10"/>
            <p:cNvSpPr/>
            <p:nvPr/>
          </p:nvSpPr>
          <p:spPr>
            <a:xfrm>
              <a:off x="36000" y="10800"/>
              <a:ext cx="9108000" cy="207567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zh-TW" sz="1400" dirty="0" smtClean="0">
                <a:solidFill>
                  <a:srgbClr val="C00000"/>
                </a:solidFill>
              </a:endParaRPr>
            </a:p>
            <a:p>
              <a:pPr algn="ctr"/>
              <a:endParaRPr lang="zh-TW" altLang="en-US" dirty="0"/>
            </a:p>
          </p:txBody>
        </p:sp>
        <p:sp>
          <p:nvSpPr>
            <p:cNvPr id="37" name="文字方塊 11"/>
            <p:cNvSpPr txBox="1"/>
            <p:nvPr/>
          </p:nvSpPr>
          <p:spPr>
            <a:xfrm>
              <a:off x="4140750" y="0"/>
              <a:ext cx="5003250" cy="2249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 smtClean="0"/>
                <a:t>BAT science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Coded mask</a:t>
              </a:r>
              <a:r>
                <a:rPr lang="en-US" altLang="zh-TW" sz="1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  BAT products</a:t>
              </a:r>
              <a:r>
                <a:rPr lang="en-US" altLang="zh-TW" sz="1400" dirty="0" smtClean="0"/>
                <a:t>   </a:t>
              </a:r>
              <a:r>
                <a:rPr lang="en-US" altLang="zh-TW" sz="1400" dirty="0" smtClean="0">
                  <a:solidFill>
                    <a:srgbClr val="7F7F7F"/>
                  </a:solidFill>
                </a:rPr>
                <a:t>Weak sources  Summary  </a:t>
              </a:r>
              <a:endParaRPr lang="zh-TW" altLang="en-US" sz="1400" dirty="0">
                <a:solidFill>
                  <a:srgbClr val="7F7F7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2288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 observation time</a:t>
            </a:r>
            <a:endParaRPr lang="en-US" dirty="0"/>
          </a:p>
        </p:txBody>
      </p:sp>
      <p:pic>
        <p:nvPicPr>
          <p:cNvPr id="5" name="Picture 4" descr="Screen Shot 2018-01-10 at 10.12.1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91" y="1563578"/>
            <a:ext cx="5645573" cy="3130373"/>
          </a:xfrm>
          <a:prstGeom prst="rect">
            <a:avLst/>
          </a:prstGeom>
        </p:spPr>
      </p:pic>
      <p:pic>
        <p:nvPicPr>
          <p:cNvPr id="6" name="Picture 5" descr="BAT_slew_SAA_time_without2004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" r="7943"/>
          <a:stretch/>
        </p:blipFill>
        <p:spPr>
          <a:xfrm>
            <a:off x="3115061" y="3492852"/>
            <a:ext cx="5719606" cy="326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86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 detector</a:t>
            </a:r>
            <a:endParaRPr lang="en-US" dirty="0"/>
          </a:p>
        </p:txBody>
      </p:sp>
      <p:pic>
        <p:nvPicPr>
          <p:cNvPr id="4" name="Picture 3" descr="Screen Shot 2018-01-09 at 12.17.2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61" y="2153695"/>
            <a:ext cx="8588646" cy="423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54350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 sensitivity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Burst count \prop N \prop </a:t>
            </a:r>
            <a:r>
              <a:rPr lang="en-US" dirty="0" err="1" smtClean="0"/>
              <a:t>Ndet</a:t>
            </a:r>
            <a:endParaRPr lang="en-US" dirty="0" smtClean="0"/>
          </a:p>
          <a:p>
            <a:r>
              <a:rPr lang="en-US" dirty="0" smtClean="0"/>
              <a:t>Background count \prop N \prop </a:t>
            </a:r>
            <a:r>
              <a:rPr lang="en-US" dirty="0" err="1" smtClean="0"/>
              <a:t>Ndet</a:t>
            </a:r>
            <a:endParaRPr lang="en-US" dirty="0" smtClean="0"/>
          </a:p>
          <a:p>
            <a:r>
              <a:rPr lang="en-US" dirty="0" smtClean="0"/>
              <a:t>Noise \prop </a:t>
            </a:r>
            <a:r>
              <a:rPr lang="en-US" dirty="0" err="1" smtClean="0"/>
              <a:t>sqrt</a:t>
            </a:r>
            <a:r>
              <a:rPr lang="en-US" dirty="0" smtClean="0"/>
              <a:t>(N) \prop \</a:t>
            </a:r>
            <a:r>
              <a:rPr lang="en-US" dirty="0" err="1" smtClean="0"/>
              <a:t>sqrt</a:t>
            </a:r>
            <a:r>
              <a:rPr lang="en-US" dirty="0" smtClean="0"/>
              <a:t>(</a:t>
            </a:r>
            <a:r>
              <a:rPr lang="en-US" dirty="0" err="1" smtClean="0"/>
              <a:t>Ndet</a:t>
            </a:r>
            <a:r>
              <a:rPr lang="en-US" dirty="0" smtClean="0"/>
              <a:t>)</a:t>
            </a:r>
          </a:p>
          <a:p>
            <a:r>
              <a:rPr lang="en-US" dirty="0" smtClean="0"/>
              <a:t>SNR \prop </a:t>
            </a:r>
            <a:r>
              <a:rPr lang="en-US" dirty="0" err="1" smtClean="0"/>
              <a:t>Ndet</a:t>
            </a:r>
            <a:r>
              <a:rPr lang="en-US" dirty="0" smtClean="0"/>
              <a:t>/</a:t>
            </a:r>
            <a:r>
              <a:rPr lang="en-US" dirty="0" err="1" smtClean="0"/>
              <a:t>sqrt</a:t>
            </a:r>
            <a:r>
              <a:rPr lang="en-US" dirty="0" smtClean="0"/>
              <a:t>(</a:t>
            </a:r>
            <a:r>
              <a:rPr lang="en-US" dirty="0" err="1" smtClean="0"/>
              <a:t>Ndet</a:t>
            </a:r>
            <a:r>
              <a:rPr lang="en-US" dirty="0" smtClean="0"/>
              <a:t>) \prop </a:t>
            </a:r>
            <a:r>
              <a:rPr lang="en-US" dirty="0" err="1" smtClean="0"/>
              <a:t>sqrt</a:t>
            </a:r>
            <a:r>
              <a:rPr lang="en-US" dirty="0" smtClean="0"/>
              <a:t>(</a:t>
            </a:r>
            <a:r>
              <a:rPr lang="en-US" dirty="0" err="1" smtClean="0"/>
              <a:t>Ndet</a:t>
            </a:r>
            <a:r>
              <a:rPr lang="en-US" dirty="0" smtClean="0"/>
              <a:t>)</a:t>
            </a:r>
          </a:p>
          <a:p>
            <a:r>
              <a:rPr lang="en-US" dirty="0" smtClean="0"/>
              <a:t>Show more detail later in the survey catalog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60703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 data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BAT event data </a:t>
            </a:r>
            <a:r>
              <a:rPr lang="en-US" dirty="0" smtClean="0">
                <a:sym typeface="Wingdings"/>
              </a:rPr>
              <a:t> BAT GRB catalog</a:t>
            </a:r>
          </a:p>
          <a:p>
            <a:pPr lvl="1"/>
            <a:r>
              <a:rPr lang="en-US" dirty="0" smtClean="0">
                <a:sym typeface="Wingdings"/>
              </a:rPr>
              <a:t>Not continuous</a:t>
            </a:r>
          </a:p>
          <a:p>
            <a:pPr lvl="2"/>
            <a:r>
              <a:rPr lang="en-US" dirty="0" smtClean="0">
                <a:sym typeface="Wingdings"/>
              </a:rPr>
              <a:t>Event data for BAT triggers </a:t>
            </a:r>
            <a:r>
              <a:rPr lang="mr-IN" dirty="0" smtClean="0">
                <a:sym typeface="Wingdings"/>
              </a:rPr>
              <a:t>–</a:t>
            </a:r>
            <a:r>
              <a:rPr lang="en-US" dirty="0" smtClean="0">
                <a:sym typeface="Wingdings"/>
              </a:rPr>
              <a:t> ~ 1000 s</a:t>
            </a:r>
          </a:p>
          <a:p>
            <a:pPr lvl="2"/>
            <a:r>
              <a:rPr lang="en-US" dirty="0" smtClean="0">
                <a:sym typeface="Wingdings"/>
              </a:rPr>
              <a:t>Event data for sub-threshold triggers (a.k.a. failed-event data) - ~ 3 to 10 s</a:t>
            </a:r>
          </a:p>
          <a:p>
            <a:pPr lvl="2"/>
            <a:r>
              <a:rPr lang="en-US" dirty="0" smtClean="0">
                <a:sym typeface="Wingdings"/>
              </a:rPr>
              <a:t>Slew event data </a:t>
            </a:r>
            <a:r>
              <a:rPr lang="mr-IN" dirty="0" smtClean="0">
                <a:sym typeface="Wingdings"/>
              </a:rPr>
              <a:t>–</a:t>
            </a:r>
            <a:r>
              <a:rPr lang="en-US" dirty="0" smtClean="0">
                <a:sym typeface="Wingdings"/>
              </a:rPr>
              <a:t> collected during spacecraft slews (currently turned off during the pandemic)</a:t>
            </a:r>
          </a:p>
          <a:p>
            <a:pPr lvl="1"/>
            <a:r>
              <a:rPr lang="en-US" dirty="0" smtClean="0">
                <a:sym typeface="Wingdings"/>
              </a:rPr>
              <a:t>You can request to get event data for your observed object</a:t>
            </a:r>
          </a:p>
          <a:p>
            <a:pPr lvl="1"/>
            <a:r>
              <a:rPr lang="en-US" dirty="0" smtClean="0"/>
              <a:t>GUANO system developed at the MOC can retrieve event data retroactively if notice is sent within a few minutes from T0.</a:t>
            </a:r>
            <a:endParaRPr lang="en-US" dirty="0" smtClean="0"/>
          </a:p>
          <a:p>
            <a:r>
              <a:rPr lang="en-US" dirty="0" smtClean="0"/>
              <a:t>BAT rate data</a:t>
            </a:r>
          </a:p>
          <a:p>
            <a:pPr lvl="1"/>
            <a:r>
              <a:rPr lang="en-US" dirty="0" smtClean="0"/>
              <a:t>Continuous</a:t>
            </a:r>
          </a:p>
          <a:p>
            <a:r>
              <a:rPr lang="en-US" dirty="0" smtClean="0"/>
              <a:t>BAT survey data </a:t>
            </a:r>
            <a:r>
              <a:rPr lang="en-US" dirty="0" smtClean="0">
                <a:sym typeface="Wingdings"/>
              </a:rPr>
              <a:t> BAT survey catalog</a:t>
            </a:r>
          </a:p>
          <a:p>
            <a:pPr lvl="1"/>
            <a:r>
              <a:rPr lang="en-US" dirty="0" smtClean="0">
                <a:sym typeface="Wingdings"/>
              </a:rPr>
              <a:t>Continuous during spacecraft pointing mode</a:t>
            </a:r>
            <a:endParaRPr lang="en-US" dirty="0" smtClean="0"/>
          </a:p>
          <a:p>
            <a:r>
              <a:rPr lang="en-US" dirty="0" smtClean="0"/>
              <a:t>BAT scaled map </a:t>
            </a:r>
            <a:r>
              <a:rPr lang="en-US" dirty="0" smtClean="0">
                <a:sym typeface="Wingdings"/>
              </a:rPr>
              <a:t> BAT transient monitor</a:t>
            </a:r>
          </a:p>
          <a:p>
            <a:pPr lvl="1"/>
            <a:r>
              <a:rPr lang="en-US" dirty="0" smtClean="0">
                <a:sym typeface="Wingdings"/>
              </a:rPr>
              <a:t>Continuous </a:t>
            </a:r>
            <a:r>
              <a:rPr lang="en-US" dirty="0">
                <a:sym typeface="Wingdings"/>
              </a:rPr>
              <a:t>during spacecraft pointing mode</a:t>
            </a:r>
            <a:endParaRPr lang="en-US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719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9755</TotalTime>
  <Words>6419</Words>
  <Application>Microsoft Macintosh PowerPoint</Application>
  <PresentationFormat>On-screen Show (4:3)</PresentationFormat>
  <Paragraphs>1186</Paragraphs>
  <Slides>93</Slides>
  <Notes>26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4" baseType="lpstr">
      <vt:lpstr>Office Theme</vt:lpstr>
      <vt:lpstr>Swift Burst Alert Telescope</vt:lpstr>
      <vt:lpstr>Outline</vt:lpstr>
      <vt:lpstr>PowerPoint Presentation</vt:lpstr>
      <vt:lpstr>PowerPoint Presentation</vt:lpstr>
      <vt:lpstr>PowerPoint Presentation</vt:lpstr>
      <vt:lpstr>Burst Alert Telescope (BAT)</vt:lpstr>
      <vt:lpstr>Swift GRBs to date: 15.9 Years after Launch</vt:lpstr>
      <vt:lpstr>15.9 Years of Swift</vt:lpstr>
      <vt:lpstr>15.9 Years of Swift</vt:lpstr>
      <vt:lpstr>Beyond GRBs Exploring the Universe with BAT</vt:lpstr>
      <vt:lpstr>Beyond GRBs Exploring the Universe with BAT</vt:lpstr>
      <vt:lpstr>Beyond GRBs Exploring the Universe with BAT</vt:lpstr>
      <vt:lpstr>Beyond GRBs Exploring the Universe with BAT</vt:lpstr>
      <vt:lpstr>Beyond GRBs Exploring the Universe with BAT</vt:lpstr>
      <vt:lpstr>Beyond GRBs Exploring the Universe with BAT</vt:lpstr>
      <vt:lpstr>Beyond GRBs Exploring the Universe with BAT</vt:lpstr>
      <vt:lpstr>Beyond GRBs Exploring the Universe with BAT</vt:lpstr>
      <vt:lpstr>PowerPoint Presentation</vt:lpstr>
      <vt:lpstr>Beyond GRBs Exploring the Universe with BAT</vt:lpstr>
      <vt:lpstr>Beyond GRBs Exploring the Universe with BAT</vt:lpstr>
      <vt:lpstr>Beyond GRBs Exploring the Universe with BAT</vt:lpstr>
      <vt:lpstr>Beyond GRBs Exploring the Universe with BAT</vt:lpstr>
      <vt:lpstr>Beyond GRBs Exploring the Universe with BAT</vt:lpstr>
      <vt:lpstr>Coded-mask technique</vt:lpstr>
      <vt:lpstr>Coded-mask technique</vt:lpstr>
      <vt:lpstr>Coded-mask technique</vt:lpstr>
      <vt:lpstr>Coded-mask technique</vt:lpstr>
      <vt:lpstr>Coded-mask technique</vt:lpstr>
      <vt:lpstr>Coded-mask technique</vt:lpstr>
      <vt:lpstr>Coded-mask technique</vt:lpstr>
      <vt:lpstr>Mask-weighting analysis</vt:lpstr>
      <vt:lpstr>Mask-weighting analysis</vt:lpstr>
      <vt:lpstr>Mask-weighting analysis</vt:lpstr>
      <vt:lpstr>Mask-weighting analysis</vt:lpstr>
      <vt:lpstr>Mask-weighting analysis</vt:lpstr>
      <vt:lpstr>Mask-weighting analysis</vt:lpstr>
      <vt:lpstr>Mask-weighting analysis</vt:lpstr>
      <vt:lpstr>Mask-weighting analysis</vt:lpstr>
      <vt:lpstr>Mask-weighting analysis</vt:lpstr>
      <vt:lpstr>Mask-weighting analysis</vt:lpstr>
      <vt:lpstr>Mask-weighted light curve</vt:lpstr>
      <vt:lpstr>Mask-weighted light curve</vt:lpstr>
      <vt:lpstr>PowerPoint Presentation</vt:lpstr>
      <vt:lpstr>Partial coding fraction</vt:lpstr>
      <vt:lpstr>Partial coding fraction</vt:lpstr>
      <vt:lpstr>Partial coding fraction</vt:lpstr>
      <vt:lpstr>Partial coding fraction</vt:lpstr>
      <vt:lpstr>Partial coding fraction vs BAT effective area</vt:lpstr>
      <vt:lpstr>Partial coding fraction vs BAT field of view</vt:lpstr>
      <vt:lpstr>Mask-weighted count</vt:lpstr>
      <vt:lpstr>Mask-weighted count</vt:lpstr>
      <vt:lpstr>Mask-weighted count</vt:lpstr>
      <vt:lpstr>Mask-weighted count</vt:lpstr>
      <vt:lpstr>Summery of coded mask instrument</vt:lpstr>
      <vt:lpstr>Exploring the Universe with BAT</vt:lpstr>
      <vt:lpstr>BAT data type</vt:lpstr>
      <vt:lpstr>BAT public products</vt:lpstr>
      <vt:lpstr>BAT transient monitor</vt:lpstr>
      <vt:lpstr>BAT survey catalogs</vt:lpstr>
      <vt:lpstr>BAT survey exposure time</vt:lpstr>
      <vt:lpstr>BAT sensitivity</vt:lpstr>
      <vt:lpstr>BAT sensitivity</vt:lpstr>
      <vt:lpstr>BAT sensitivity</vt:lpstr>
      <vt:lpstr>BAT survey catalogs</vt:lpstr>
      <vt:lpstr>BAT survey catalogs</vt:lpstr>
      <vt:lpstr>BAT survey catalogs</vt:lpstr>
      <vt:lpstr>BAT survey catalogs</vt:lpstr>
      <vt:lpstr>What if your favorite source is not in the public catalogs?</vt:lpstr>
      <vt:lpstr>Will your sources be detected in BAT?</vt:lpstr>
      <vt:lpstr>What is a real detection?</vt:lpstr>
      <vt:lpstr>What is a real detection?</vt:lpstr>
      <vt:lpstr>What is a real detection?</vt:lpstr>
      <vt:lpstr>Looking for dim signals in BAT: Things to be aware of</vt:lpstr>
      <vt:lpstr>Looking for dim signals in BAT: Things to be aware of</vt:lpstr>
      <vt:lpstr>Looking for dim signals in BAT: Things to be aware of</vt:lpstr>
      <vt:lpstr>Looking for dim signals in BAT: Things to be aware of</vt:lpstr>
      <vt:lpstr>Looking for dim signals in BAT: Things to be aware of</vt:lpstr>
      <vt:lpstr>Looking for dim signals in BAT: Things to be aware of</vt:lpstr>
      <vt:lpstr>Summary</vt:lpstr>
      <vt:lpstr>Backup</vt:lpstr>
      <vt:lpstr>Discussion</vt:lpstr>
      <vt:lpstr>PowerPoint Presentation</vt:lpstr>
      <vt:lpstr>PowerPoint Presentation</vt:lpstr>
      <vt:lpstr>BAT status update - Annual Crab calibration</vt:lpstr>
      <vt:lpstr>BAT status update - Annual Crab calibration</vt:lpstr>
      <vt:lpstr>BAT status update - Annual Crab calibration</vt:lpstr>
      <vt:lpstr>Mask-weighting analysis</vt:lpstr>
      <vt:lpstr>Mask-weighting analysis</vt:lpstr>
      <vt:lpstr>Science with BAT</vt:lpstr>
      <vt:lpstr>BAT observation time</vt:lpstr>
      <vt:lpstr>BAT detector</vt:lpstr>
      <vt:lpstr>BAT sensitivity</vt:lpstr>
      <vt:lpstr>BAT data type</vt:lpstr>
    </vt:vector>
  </TitlesOfParts>
  <Company>NASA/GSFC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and Simulation Python</dc:title>
  <dc:creator>Amy Lien</dc:creator>
  <cp:lastModifiedBy>Amy Lien</cp:lastModifiedBy>
  <cp:revision>888</cp:revision>
  <dcterms:created xsi:type="dcterms:W3CDTF">2017-10-07T20:04:17Z</dcterms:created>
  <dcterms:modified xsi:type="dcterms:W3CDTF">2020-10-13T00:56:54Z</dcterms:modified>
</cp:coreProperties>
</file>